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75" r:id="rId3"/>
    <p:sldId id="276" r:id="rId4"/>
    <p:sldId id="258" r:id="rId5"/>
    <p:sldId id="259" r:id="rId6"/>
    <p:sldId id="272" r:id="rId7"/>
    <p:sldId id="263" r:id="rId8"/>
    <p:sldId id="264" r:id="rId9"/>
    <p:sldId id="273" r:id="rId10"/>
    <p:sldId id="274" r:id="rId11"/>
    <p:sldId id="261" r:id="rId12"/>
    <p:sldId id="277" r:id="rId13"/>
    <p:sldId id="278" r:id="rId14"/>
    <p:sldId id="262" r:id="rId15"/>
    <p:sldId id="265" r:id="rId16"/>
    <p:sldId id="266" r:id="rId17"/>
    <p:sldId id="271" r:id="rId18"/>
    <p:sldId id="269" r:id="rId19"/>
    <p:sldId id="279" r:id="rId20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50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928;&#932;&#933;&#935;&#921;&#913;&#922;&#919;\&#913;&#928;&#927;&#932;&#917;&#923;&#917;&#931;&#924;&#913;&#932;&#913;\RT-PCR\TGFa%20expressio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style val="28"/>
  <c:chart>
    <c:plotArea>
      <c:layout>
        <c:manualLayout>
          <c:layoutTarget val="inner"/>
          <c:xMode val="edge"/>
          <c:yMode val="edge"/>
          <c:x val="0.15053650086330239"/>
          <c:y val="9.2755055425551139E-2"/>
          <c:w val="0.77256285356173648"/>
          <c:h val="0.79845833143689404"/>
        </c:manualLayout>
      </c:layout>
      <c:barChart>
        <c:barDir val="col"/>
        <c:grouping val="clustered"/>
        <c:ser>
          <c:idx val="0"/>
          <c:order val="0"/>
          <c:errBars>
            <c:errBarType val="both"/>
            <c:errValType val="cust"/>
            <c:plus>
              <c:numRef>
                <c:f>'[TGFa expression.xlsx]Φύλλο1'!$W$3,'[TGFa expression.xlsx]Φύλλο1'!$W$11</c:f>
                <c:numCache>
                  <c:formatCode>General</c:formatCode>
                  <c:ptCount val="2"/>
                  <c:pt idx="0">
                    <c:v>0.18635278076657949</c:v>
                  </c:pt>
                  <c:pt idx="1">
                    <c:v>1.89178280712275</c:v>
                  </c:pt>
                </c:numCache>
              </c:numRef>
            </c:plus>
            <c:minus>
              <c:numRef>
                <c:f>'[TGFa expression.xlsx]Φύλλο1'!$X$3,'[TGFa expression.xlsx]Φύλλο1'!$X$11</c:f>
                <c:numCache>
                  <c:formatCode>General</c:formatCode>
                  <c:ptCount val="2"/>
                </c:numCache>
              </c:numRef>
            </c:minus>
          </c:errBars>
          <c:cat>
            <c:strLit>
              <c:ptCount val="2"/>
              <c:pt idx="0">
                <c:v>Control</c:v>
              </c:pt>
              <c:pt idx="1">
                <c:v>OA</c:v>
              </c:pt>
            </c:strLit>
          </c:cat>
          <c:val>
            <c:numRef>
              <c:f>'[TGFa expression.xlsx]Φύλλο1'!$U$3,'[TGFa expression.xlsx]Φύλλο1'!$U$11</c:f>
              <c:numCache>
                <c:formatCode>General</c:formatCode>
                <c:ptCount val="2"/>
                <c:pt idx="0">
                  <c:v>0.75576403844516771</c:v>
                </c:pt>
                <c:pt idx="1">
                  <c:v>9.5500596052734128</c:v>
                </c:pt>
              </c:numCache>
            </c:numRef>
          </c:val>
        </c:ser>
        <c:axId val="63200256"/>
        <c:axId val="63804160"/>
      </c:barChart>
      <c:catAx>
        <c:axId val="63200256"/>
        <c:scaling>
          <c:orientation val="minMax"/>
        </c:scaling>
        <c:axPos val="b"/>
        <c:tickLblPos val="nextTo"/>
        <c:crossAx val="63804160"/>
        <c:crosses val="autoZero"/>
        <c:auto val="1"/>
        <c:lblAlgn val="ctr"/>
        <c:lblOffset val="100"/>
      </c:catAx>
      <c:valAx>
        <c:axId val="63804160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l-GR"/>
                  <a:t>Επίπεδα έκφρασης </a:t>
                </a:r>
                <a:r>
                  <a:rPr lang="en-US"/>
                  <a:t>mRNA TGFa/GAPDH</a:t>
                </a:r>
                <a:endParaRPr lang="en-GB"/>
              </a:p>
            </c:rich>
          </c:tx>
          <c:layout/>
        </c:title>
        <c:numFmt formatCode="General" sourceLinked="1"/>
        <c:tickLblPos val="nextTo"/>
        <c:crossAx val="6320025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l-GR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κεφαλίδας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B8F494-02F7-42C7-9D50-33D22D1CDD6D}" type="datetimeFigureOut">
              <a:rPr lang="el-GR" smtClean="0"/>
              <a:pPr/>
              <a:t>5/3/2014</a:t>
            </a:fld>
            <a:endParaRPr lang="el-GR"/>
          </a:p>
        </p:txBody>
      </p:sp>
      <p:sp>
        <p:nvSpPr>
          <p:cNvPr id="4" name="3 - Θέση εικόνας διαφάνειας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4 - Θέση σημειώσεων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7B097-BD9E-4C94-ABB2-3505F085D96B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7DD5C33C-857A-454D-BF89-DD57DF9AB625}" type="slidenum">
              <a:rPr lang="en-US"/>
              <a:pPr eaLnBrk="1" hangingPunct="1"/>
              <a:t>2</a:t>
            </a:fld>
            <a:endParaRPr lang="en-US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l-GR" dirty="0"/>
              <a:t>Η </a:t>
            </a:r>
            <a:r>
              <a:rPr lang="el-GR" dirty="0" err="1"/>
              <a:t>αιτιοπαθογένεια</a:t>
            </a:r>
            <a:r>
              <a:rPr lang="el-GR" dirty="0"/>
              <a:t> της ΟΑ αντανακλά τον </a:t>
            </a:r>
            <a:r>
              <a:rPr lang="el-GR" dirty="0" err="1"/>
              <a:t>πολυπαραγοντικό</a:t>
            </a:r>
            <a:r>
              <a:rPr lang="el-GR" dirty="0"/>
              <a:t> της χαρακτήρα.</a:t>
            </a:r>
          </a:p>
          <a:p>
            <a:pPr>
              <a:spcBef>
                <a:spcPct val="0"/>
              </a:spcBef>
            </a:pPr>
            <a:r>
              <a:rPr lang="el-GR" dirty="0"/>
              <a:t>Η μεγάλη ηλικία, γενετικοί και συστηματικοί παράγοντες προδιαθέτουν για τη νόσο, ενώ παράγοντες όπως  τραύμα, παχυσαρκία και αστάθεια της άρθρωσης διαταράσσουν την </a:t>
            </a:r>
            <a:r>
              <a:rPr lang="el-GR" dirty="0" err="1"/>
              <a:t>εμβιομηχανική</a:t>
            </a:r>
            <a:r>
              <a:rPr lang="el-GR" dirty="0"/>
              <a:t> της </a:t>
            </a:r>
          </a:p>
          <a:p>
            <a:pPr>
              <a:spcBef>
                <a:spcPct val="0"/>
              </a:spcBef>
            </a:pPr>
            <a:r>
              <a:rPr lang="el-GR" dirty="0"/>
              <a:t>Όλοι αυτοί οι παράγοντες μέσω ειδικών βιοχημικών και μοριακών μονοπατιών οδηγούν στην εμφάνιση της ΟΑ. </a:t>
            </a:r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GIA THN DIEKSAGWGH TWN PEIRAMATWN</a:t>
            </a:r>
            <a:r>
              <a:rPr lang="en-US" baseline="0" dirty="0" smtClean="0"/>
              <a:t> DIMIOURGHTHIKAN 2 OMADES.. THN 1I APOTELESAN ….. ENW I 2H PERIELAMVANE….</a:t>
            </a:r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7B097-BD9E-4C94-ABB2-3505F085D96B}" type="slidenum">
              <a:rPr lang="el-GR" smtClean="0"/>
              <a:pPr/>
              <a:t>11</a:t>
            </a:fld>
            <a:endParaRPr lang="el-G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Stin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sunexeia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pragmatopoiithike</a:t>
            </a:r>
            <a:r>
              <a:rPr lang="en-US" baseline="0" dirty="0" smtClean="0"/>
              <a:t> ……… </a:t>
            </a:r>
            <a:r>
              <a:rPr lang="en-US" baseline="0" dirty="0" err="1" smtClean="0"/>
              <a:t>apo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deigmata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xondrou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akolouthise</a:t>
            </a:r>
            <a:r>
              <a:rPr lang="en-US" baseline="0" dirty="0" smtClean="0"/>
              <a:t> …… k…..</a:t>
            </a:r>
          </a:p>
          <a:p>
            <a:r>
              <a:rPr lang="en-US" baseline="0" dirty="0" err="1" smtClean="0"/>
              <a:t>Epipleon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egine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apomonwsi</a:t>
            </a:r>
            <a:r>
              <a:rPr lang="en-US" baseline="0" dirty="0" smtClean="0"/>
              <a:t> </a:t>
            </a:r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7B097-BD9E-4C94-ABB2-3505F085D96B}" type="slidenum">
              <a:rPr lang="el-GR" smtClean="0"/>
              <a:pPr/>
              <a:t>12</a:t>
            </a:fld>
            <a:endParaRPr lang="el-G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Epipleon</a:t>
            </a:r>
            <a:r>
              <a:rPr lang="en-US" dirty="0" smtClean="0"/>
              <a:t> 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ekfrasi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twn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gonidiwn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stoxwn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pragmatopoiithike</a:t>
            </a:r>
            <a:r>
              <a:rPr lang="en-US" baseline="0" dirty="0" smtClean="0"/>
              <a:t> k se </a:t>
            </a:r>
            <a:r>
              <a:rPr lang="en-US" baseline="0" dirty="0" err="1" smtClean="0"/>
              <a:t>xondrokuttara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sta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opoia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egine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eksogenis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xorigisi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tgfa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prokeimenou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meletithei</a:t>
            </a:r>
            <a:r>
              <a:rPr lang="en-US" baseline="0" dirty="0" smtClean="0"/>
              <a:t> I </a:t>
            </a:r>
            <a:r>
              <a:rPr lang="en-US" baseline="0" dirty="0" err="1" smtClean="0"/>
              <a:t>epidrasi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tou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paragonta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sta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moria-stoxous</a:t>
            </a:r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7B097-BD9E-4C94-ABB2-3505F085D96B}" type="slidenum">
              <a:rPr lang="el-GR" smtClean="0"/>
              <a:pPr/>
              <a:t>13</a:t>
            </a:fld>
            <a:endParaRPr lang="el-G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Από τα</a:t>
            </a:r>
            <a:r>
              <a:rPr lang="el-GR" baseline="0" dirty="0" smtClean="0"/>
              <a:t> </a:t>
            </a:r>
            <a:r>
              <a:rPr lang="el-GR" baseline="0" dirty="0" err="1" smtClean="0"/>
              <a:t>πειραματα</a:t>
            </a:r>
            <a:r>
              <a:rPr lang="el-GR" baseline="0" dirty="0" smtClean="0"/>
              <a:t> </a:t>
            </a:r>
            <a:r>
              <a:rPr lang="el-GR" baseline="0" dirty="0" err="1" smtClean="0"/>
              <a:t>προεκυψαν</a:t>
            </a:r>
            <a:r>
              <a:rPr lang="el-GR" baseline="0" dirty="0" smtClean="0"/>
              <a:t> τα </a:t>
            </a:r>
            <a:r>
              <a:rPr lang="el-GR" baseline="0" dirty="0" err="1" smtClean="0"/>
              <a:t>εξης</a:t>
            </a:r>
            <a:r>
              <a:rPr lang="el-GR" baseline="0" dirty="0" smtClean="0"/>
              <a:t> </a:t>
            </a:r>
            <a:r>
              <a:rPr lang="el-GR" baseline="0" dirty="0" err="1" smtClean="0"/>
              <a:t>αποτελεσματα</a:t>
            </a:r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7B097-BD9E-4C94-ABB2-3505F085D96B}" type="slidenum">
              <a:rPr lang="el-GR" smtClean="0"/>
              <a:pPr/>
              <a:t>14</a:t>
            </a:fld>
            <a:endParaRPr lang="el-G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Na </a:t>
            </a:r>
            <a:r>
              <a:rPr lang="en-US" dirty="0" err="1" smtClean="0"/>
              <a:t>sxoliasw</a:t>
            </a:r>
            <a:r>
              <a:rPr lang="en-US" dirty="0" smtClean="0"/>
              <a:t> tin </a:t>
            </a:r>
            <a:r>
              <a:rPr lang="en-US" dirty="0" err="1" smtClean="0"/>
              <a:t>diafora</a:t>
            </a:r>
            <a:r>
              <a:rPr lang="en-US" dirty="0" smtClean="0"/>
              <a:t> </a:t>
            </a:r>
            <a:r>
              <a:rPr lang="en-US" dirty="0" err="1" smtClean="0"/>
              <a:t>stin</a:t>
            </a:r>
            <a:r>
              <a:rPr lang="en-US" dirty="0" smtClean="0"/>
              <a:t> </a:t>
            </a:r>
            <a:r>
              <a:rPr lang="en-US" dirty="0" err="1" smtClean="0"/>
              <a:t>antapokrisi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xondrokuttarwn</a:t>
            </a:r>
            <a:r>
              <a:rPr lang="en-US" baseline="0" dirty="0" smtClean="0"/>
              <a:t> normal k </a:t>
            </a:r>
            <a:r>
              <a:rPr lang="en-US" baseline="0" dirty="0" err="1" smtClean="0"/>
              <a:t>oa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ston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tgfa</a:t>
            </a:r>
            <a:r>
              <a:rPr lang="en-US" baseline="0" dirty="0" smtClean="0"/>
              <a:t>?? (</a:t>
            </a:r>
            <a:r>
              <a:rPr lang="en-US" baseline="0" dirty="0" err="1" smtClean="0"/>
              <a:t>oa:veltisti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apokrisi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stis</a:t>
            </a:r>
            <a:r>
              <a:rPr lang="en-US" baseline="0" dirty="0" smtClean="0"/>
              <a:t> 6 </a:t>
            </a:r>
            <a:r>
              <a:rPr lang="en-US" baseline="0" dirty="0" err="1" smtClean="0"/>
              <a:t>wres</a:t>
            </a:r>
            <a:r>
              <a:rPr lang="en-US" baseline="0" dirty="0" smtClean="0"/>
              <a:t>, normal: </a:t>
            </a:r>
            <a:r>
              <a:rPr lang="en-US" baseline="0" dirty="0" err="1" smtClean="0"/>
              <a:t>veltisti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apokrisi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stis</a:t>
            </a:r>
            <a:r>
              <a:rPr lang="en-US" baseline="0" dirty="0" smtClean="0"/>
              <a:t> 72..normal </a:t>
            </a:r>
            <a:r>
              <a:rPr lang="en-US" baseline="0" dirty="0" err="1" smtClean="0"/>
              <a:t>pio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girasmena</a:t>
            </a:r>
            <a:r>
              <a:rPr lang="en-US" baseline="0" dirty="0" smtClean="0"/>
              <a:t> k </a:t>
            </a:r>
            <a:r>
              <a:rPr lang="en-US" baseline="0" dirty="0" err="1" smtClean="0"/>
              <a:t>alla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metabolika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pio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arga</a:t>
            </a:r>
            <a:r>
              <a:rPr lang="en-US" baseline="0" dirty="0" smtClean="0"/>
              <a:t>????)</a:t>
            </a:r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7B097-BD9E-4C94-ABB2-3505F085D96B}" type="slidenum">
              <a:rPr lang="el-GR" smtClean="0"/>
              <a:pPr/>
              <a:t>16</a:t>
            </a:fld>
            <a:endParaRPr lang="el-G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l-GR" dirty="0" err="1" smtClean="0"/>
              <a:t>Κυριο</a:t>
            </a:r>
            <a:r>
              <a:rPr lang="el-GR" baseline="0" dirty="0" smtClean="0"/>
              <a:t> </a:t>
            </a:r>
            <a:r>
              <a:rPr lang="el-GR" baseline="0" dirty="0" err="1" smtClean="0"/>
              <a:t>χαρακτηριστικο</a:t>
            </a:r>
            <a:r>
              <a:rPr lang="el-GR" baseline="0" dirty="0" smtClean="0"/>
              <a:t> της οα είναι ο </a:t>
            </a:r>
            <a:r>
              <a:rPr lang="el-GR" baseline="0" dirty="0" err="1" smtClean="0"/>
              <a:t>εκφ</a:t>
            </a:r>
            <a:r>
              <a:rPr lang="el-GR" baseline="0" dirty="0" smtClean="0"/>
              <a:t>.. </a:t>
            </a:r>
            <a:r>
              <a:rPr lang="el-GR" baseline="0" dirty="0" err="1" smtClean="0"/>
              <a:t>Ενω</a:t>
            </a:r>
            <a:r>
              <a:rPr lang="el-GR" baseline="0" dirty="0" smtClean="0"/>
              <a:t> </a:t>
            </a:r>
            <a:r>
              <a:rPr lang="el-GR" baseline="0" dirty="0" err="1" smtClean="0"/>
              <a:t>συνυπαρχουν</a:t>
            </a:r>
            <a:r>
              <a:rPr lang="el-GR" baseline="0" dirty="0" smtClean="0"/>
              <a:t> κ </a:t>
            </a:r>
            <a:r>
              <a:rPr lang="el-GR" baseline="0" dirty="0" err="1" smtClean="0"/>
              <a:t>στοιχεια</a:t>
            </a:r>
            <a:r>
              <a:rPr lang="el-GR" baseline="0" dirty="0" smtClean="0"/>
              <a:t> </a:t>
            </a:r>
            <a:r>
              <a:rPr lang="el-GR" baseline="0" dirty="0" err="1" smtClean="0"/>
              <a:t>φλεγμονης</a:t>
            </a:r>
            <a:r>
              <a:rPr lang="el-GR" baseline="0" dirty="0" smtClean="0"/>
              <a:t> και ο σχηματισμός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osteofutwn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mesw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diadikasias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endoxondrias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osteopoiisis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pou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fusiologika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lamvanei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xwra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kata</a:t>
            </a:r>
            <a:r>
              <a:rPr lang="en-US" baseline="0" dirty="0" smtClean="0"/>
              <a:t> to </a:t>
            </a:r>
            <a:r>
              <a:rPr lang="en-US" baseline="0" dirty="0" err="1" smtClean="0"/>
              <a:t>anaptuksiako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stadio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ayksisis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twn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akrwn</a:t>
            </a:r>
            <a:endParaRPr lang="en-US" baseline="0" dirty="0" smtClean="0"/>
          </a:p>
          <a:p>
            <a:r>
              <a:rPr lang="en-US" baseline="0" dirty="0" smtClean="0"/>
              <a:t>Se </a:t>
            </a:r>
            <a:r>
              <a:rPr lang="en-US" baseline="0" dirty="0" err="1" smtClean="0"/>
              <a:t>oles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autes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diadikasies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simantiko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rolo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katexoun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diafores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kuttarokines</a:t>
            </a:r>
            <a:r>
              <a:rPr lang="en-US" baseline="0" dirty="0" smtClean="0"/>
              <a:t> k </a:t>
            </a:r>
            <a:r>
              <a:rPr lang="en-US" baseline="0" dirty="0" err="1" smtClean="0"/>
              <a:t>flegmonodeis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paragontes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alla</a:t>
            </a:r>
            <a:r>
              <a:rPr lang="en-US" baseline="0" dirty="0" smtClean="0"/>
              <a:t> k </a:t>
            </a:r>
            <a:r>
              <a:rPr lang="en-US" baseline="0" dirty="0" err="1" smtClean="0"/>
              <a:t>ayksitikoi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paragontes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opw</a:t>
            </a:r>
            <a:r>
              <a:rPr lang="en-US" baseline="0" dirty="0" smtClean="0"/>
              <a:t> o </a:t>
            </a:r>
            <a:r>
              <a:rPr lang="en-US" baseline="0" dirty="0" err="1" smtClean="0"/>
              <a:t>kala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meletimenos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tgfb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alla</a:t>
            </a:r>
            <a:r>
              <a:rPr lang="en-US" baseline="0" dirty="0" smtClean="0"/>
              <a:t> k o </a:t>
            </a:r>
            <a:r>
              <a:rPr lang="en-US" baseline="0" dirty="0" err="1" smtClean="0"/>
              <a:t>tgfa</a:t>
            </a:r>
            <a:r>
              <a:rPr lang="en-US" baseline="0" dirty="0" smtClean="0"/>
              <a:t>, o </a:t>
            </a:r>
            <a:r>
              <a:rPr lang="en-US" baseline="0" dirty="0" err="1" smtClean="0"/>
              <a:t>rolos</a:t>
            </a:r>
            <a:r>
              <a:rPr lang="en-US" baseline="0" dirty="0" smtClean="0"/>
              <a:t> toy </a:t>
            </a:r>
            <a:r>
              <a:rPr lang="en-US" baseline="0" dirty="0" err="1" smtClean="0"/>
              <a:t>opoiou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stin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prosfata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exei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arxisei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proselkuei</a:t>
            </a:r>
            <a:r>
              <a:rPr lang="en-US" baseline="0" dirty="0" smtClean="0"/>
              <a:t> to </a:t>
            </a:r>
            <a:r>
              <a:rPr lang="en-US" baseline="0" dirty="0" err="1" smtClean="0"/>
              <a:t>endiaferon</a:t>
            </a:r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7B097-BD9E-4C94-ABB2-3505F085D96B}" type="slidenum">
              <a:rPr lang="el-GR" smtClean="0"/>
              <a:pPr/>
              <a:t>3</a:t>
            </a:fld>
            <a:endParaRPr lang="el-G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 AUKSITIKOS </a:t>
            </a:r>
            <a:r>
              <a:rPr lang="en-US" dirty="0" err="1" smtClean="0"/>
              <a:t>paragontas</a:t>
            </a:r>
            <a:r>
              <a:rPr lang="en-US" dirty="0" smtClean="0"/>
              <a:t> METASXIMATISMOU,</a:t>
            </a:r>
            <a:r>
              <a:rPr lang="en-US" baseline="0" dirty="0" smtClean="0"/>
              <a:t> en </a:t>
            </a:r>
            <a:r>
              <a:rPr lang="en-US" baseline="0" dirty="0" err="1" smtClean="0"/>
              <a:t>suntomia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tgfa</a:t>
            </a:r>
            <a:r>
              <a:rPr lang="en-US" baseline="0" dirty="0" smtClean="0"/>
              <a:t>…… </a:t>
            </a:r>
            <a:r>
              <a:rPr lang="en-US" dirty="0" err="1" smtClean="0"/>
              <a:t>Arxika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paragetai</a:t>
            </a:r>
            <a:r>
              <a:rPr lang="en-US" baseline="0" dirty="0" smtClean="0"/>
              <a:t> I </a:t>
            </a:r>
            <a:r>
              <a:rPr lang="en-US" baseline="0" dirty="0" err="1" smtClean="0"/>
              <a:t>prodromi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diamemvraniki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morfi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tou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tgfa</a:t>
            </a:r>
            <a:r>
              <a:rPr lang="en-US" baseline="0" dirty="0" smtClean="0"/>
              <a:t> I </a:t>
            </a:r>
            <a:r>
              <a:rPr lang="en-US" baseline="0" dirty="0" err="1" smtClean="0"/>
              <a:t>opoia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stin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sunexeia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metatrepetai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stin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energo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dialuti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prwteini</a:t>
            </a:r>
            <a:r>
              <a:rPr lang="en-US" baseline="0" dirty="0" smtClean="0"/>
              <a:t> I </a:t>
            </a:r>
            <a:r>
              <a:rPr lang="en-US" baseline="0" dirty="0" err="1" smtClean="0"/>
              <a:t>opoia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exei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megethos</a:t>
            </a:r>
            <a:r>
              <a:rPr lang="en-US" baseline="0" dirty="0" smtClean="0"/>
              <a:t> 20 </a:t>
            </a:r>
            <a:r>
              <a:rPr lang="en-US" baseline="0" dirty="0" err="1" smtClean="0"/>
              <a:t>kda</a:t>
            </a:r>
            <a:endParaRPr lang="en-US" baseline="0" dirty="0" smtClean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7B097-BD9E-4C94-ABB2-3505F085D96B}" type="slidenum">
              <a:rPr lang="el-GR" smtClean="0"/>
              <a:pPr/>
              <a:t>4</a:t>
            </a:fld>
            <a:endParaRPr lang="el-G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Endeiksi</a:t>
            </a:r>
            <a:r>
              <a:rPr lang="en-US" dirty="0" smtClean="0"/>
              <a:t> </a:t>
            </a:r>
            <a:r>
              <a:rPr lang="en-US" dirty="0" err="1" smtClean="0"/>
              <a:t>oti</a:t>
            </a:r>
            <a:r>
              <a:rPr lang="en-US" dirty="0" smtClean="0"/>
              <a:t> o </a:t>
            </a:r>
            <a:r>
              <a:rPr lang="en-US" dirty="0" err="1" smtClean="0"/>
              <a:t>tgfa</a:t>
            </a:r>
            <a:r>
              <a:rPr lang="en-US" dirty="0" smtClean="0"/>
              <a:t> SUMMETEXEI </a:t>
            </a:r>
            <a:r>
              <a:rPr lang="en-US" dirty="0" err="1" smtClean="0"/>
              <a:t>stin</a:t>
            </a:r>
            <a:r>
              <a:rPr lang="en-US" dirty="0" smtClean="0"/>
              <a:t> </a:t>
            </a:r>
            <a:r>
              <a:rPr lang="en-US" dirty="0" err="1" smtClean="0"/>
              <a:t>pathogeneia</a:t>
            </a:r>
            <a:r>
              <a:rPr lang="en-US" dirty="0" smtClean="0"/>
              <a:t> </a:t>
            </a:r>
            <a:r>
              <a:rPr lang="en-US" dirty="0" err="1" smtClean="0"/>
              <a:t>tis</a:t>
            </a:r>
            <a:r>
              <a:rPr lang="en-US" dirty="0" smtClean="0"/>
              <a:t> </a:t>
            </a:r>
            <a:r>
              <a:rPr lang="en-US" dirty="0" err="1" smtClean="0"/>
              <a:t>oa</a:t>
            </a:r>
            <a:r>
              <a:rPr lang="en-US" dirty="0" smtClean="0"/>
              <a:t> </a:t>
            </a:r>
            <a:r>
              <a:rPr lang="en-US" dirty="0" err="1" smtClean="0"/>
              <a:t>dinetai</a:t>
            </a:r>
            <a:r>
              <a:rPr lang="en-US" dirty="0" smtClean="0"/>
              <a:t> </a:t>
            </a:r>
            <a:r>
              <a:rPr lang="en-US" dirty="0" err="1" smtClean="0"/>
              <a:t>apo</a:t>
            </a:r>
            <a:r>
              <a:rPr lang="en-US" dirty="0" smtClean="0"/>
              <a:t> </a:t>
            </a:r>
            <a:r>
              <a:rPr lang="en-US" dirty="0" err="1" smtClean="0"/>
              <a:t>meletes</a:t>
            </a:r>
            <a:r>
              <a:rPr lang="en-US" dirty="0" smtClean="0"/>
              <a:t> se </a:t>
            </a:r>
            <a:r>
              <a:rPr lang="en-US" dirty="0" err="1" smtClean="0"/>
              <a:t>gentika</a:t>
            </a:r>
            <a:r>
              <a:rPr lang="en-US" dirty="0" smtClean="0"/>
              <a:t> </a:t>
            </a:r>
            <a:r>
              <a:rPr lang="en-US" dirty="0" err="1" smtClean="0"/>
              <a:t>tropopoiimenous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organismous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opou</a:t>
            </a:r>
            <a:r>
              <a:rPr lang="en-US" baseline="0" dirty="0" smtClean="0"/>
              <a:t> I </a:t>
            </a:r>
            <a:r>
              <a:rPr lang="en-US" baseline="0" dirty="0" err="1" smtClean="0"/>
              <a:t>ayksimeni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energotita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tou</a:t>
            </a:r>
            <a:r>
              <a:rPr lang="en-US" baseline="0" dirty="0" smtClean="0"/>
              <a:t> MONOPATIOU….</a:t>
            </a:r>
            <a:r>
              <a:rPr lang="en-US" baseline="0" dirty="0" err="1" smtClean="0"/>
              <a:t>upodexea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tou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tgfa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odigei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stin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aifnidia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emfanisi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oa</a:t>
            </a:r>
            <a:endParaRPr lang="en-US" baseline="0" dirty="0" smtClean="0"/>
          </a:p>
          <a:p>
            <a:r>
              <a:rPr lang="en-US" baseline="0" dirty="0" err="1" smtClean="0"/>
              <a:t>Epipleon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paratireitai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auksimeni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ekfrasi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tou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tgfa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ston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xondro</a:t>
            </a:r>
            <a:r>
              <a:rPr lang="en-US" baseline="0" dirty="0" smtClean="0"/>
              <a:t>………. </a:t>
            </a:r>
            <a:r>
              <a:rPr lang="en-US" baseline="0" dirty="0" err="1" smtClean="0"/>
              <a:t>Alla</a:t>
            </a:r>
            <a:r>
              <a:rPr lang="en-US" baseline="0" dirty="0" smtClean="0"/>
              <a:t> k </a:t>
            </a:r>
            <a:r>
              <a:rPr lang="en-US" baseline="0" dirty="0" err="1" smtClean="0"/>
              <a:t>ston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arthriko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umena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astthenwn</a:t>
            </a:r>
            <a:r>
              <a:rPr lang="en-US" baseline="0" dirty="0" smtClean="0"/>
              <a:t> me </a:t>
            </a:r>
            <a:r>
              <a:rPr lang="en-US" baseline="0" dirty="0" err="1" smtClean="0"/>
              <a:t>oa</a:t>
            </a:r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7B097-BD9E-4C94-ABB2-3505F085D96B}" type="slidenum">
              <a:rPr lang="el-GR" smtClean="0"/>
              <a:pPr/>
              <a:t>5</a:t>
            </a:fld>
            <a:endParaRPr lang="el-G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 </a:t>
            </a:r>
            <a:r>
              <a:rPr lang="en-US" dirty="0" err="1" smtClean="0"/>
              <a:t>simantikoteri</a:t>
            </a:r>
            <a:r>
              <a:rPr lang="en-US" dirty="0" smtClean="0"/>
              <a:t> </a:t>
            </a:r>
            <a:r>
              <a:rPr lang="en-US" dirty="0" err="1" smtClean="0"/>
              <a:t>omws</a:t>
            </a:r>
            <a:r>
              <a:rPr lang="en-US" dirty="0" smtClean="0"/>
              <a:t> </a:t>
            </a:r>
            <a:r>
              <a:rPr lang="en-US" dirty="0" err="1" smtClean="0"/>
              <a:t>endeiksi</a:t>
            </a:r>
            <a:r>
              <a:rPr lang="en-US" dirty="0" smtClean="0"/>
              <a:t> </a:t>
            </a:r>
            <a:r>
              <a:rPr lang="en-US" dirty="0" err="1" smtClean="0"/>
              <a:t>oti</a:t>
            </a:r>
            <a:r>
              <a:rPr lang="en-US" dirty="0" smtClean="0"/>
              <a:t> o </a:t>
            </a:r>
            <a:r>
              <a:rPr lang="en-US" dirty="0" err="1" smtClean="0"/>
              <a:t>tgfa</a:t>
            </a:r>
            <a:r>
              <a:rPr lang="en-US" dirty="0" smtClean="0"/>
              <a:t> </a:t>
            </a:r>
            <a:r>
              <a:rPr lang="en-US" dirty="0" err="1" smtClean="0"/>
              <a:t>summetexei</a:t>
            </a:r>
            <a:r>
              <a:rPr lang="en-US" dirty="0" smtClean="0"/>
              <a:t> </a:t>
            </a:r>
            <a:r>
              <a:rPr lang="en-US" dirty="0" err="1" smtClean="0"/>
              <a:t>energa</a:t>
            </a:r>
            <a:r>
              <a:rPr lang="en-US" dirty="0" smtClean="0"/>
              <a:t> </a:t>
            </a:r>
            <a:r>
              <a:rPr lang="en-US" dirty="0" err="1" smtClean="0"/>
              <a:t>stin</a:t>
            </a:r>
            <a:r>
              <a:rPr lang="en-US" dirty="0" smtClean="0"/>
              <a:t> </a:t>
            </a:r>
            <a:r>
              <a:rPr lang="en-US" dirty="0" err="1" smtClean="0"/>
              <a:t>pathogeneia</a:t>
            </a:r>
            <a:r>
              <a:rPr lang="en-US" dirty="0" smtClean="0"/>
              <a:t> </a:t>
            </a:r>
            <a:r>
              <a:rPr lang="en-US" dirty="0" err="1" smtClean="0"/>
              <a:t>tis</a:t>
            </a:r>
            <a:r>
              <a:rPr lang="en-US" dirty="0" smtClean="0"/>
              <a:t> </a:t>
            </a:r>
            <a:r>
              <a:rPr lang="en-US" dirty="0" err="1" smtClean="0"/>
              <a:t>nosou</a:t>
            </a:r>
            <a:r>
              <a:rPr lang="en-US" dirty="0" smtClean="0"/>
              <a:t> </a:t>
            </a:r>
            <a:r>
              <a:rPr lang="en-US" dirty="0" err="1" smtClean="0"/>
              <a:t>dothike</a:t>
            </a:r>
            <a:r>
              <a:rPr lang="en-US" dirty="0" smtClean="0"/>
              <a:t> </a:t>
            </a:r>
            <a:r>
              <a:rPr lang="en-US" dirty="0" err="1" smtClean="0"/>
              <a:t>apo</a:t>
            </a:r>
            <a:r>
              <a:rPr lang="en-US" dirty="0" smtClean="0"/>
              <a:t> tin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omada</a:t>
            </a:r>
            <a:r>
              <a:rPr lang="en-US" baseline="0" dirty="0" smtClean="0"/>
              <a:t> toy </a:t>
            </a:r>
            <a:r>
              <a:rPr lang="en-US" baseline="0" dirty="0" err="1" smtClean="0"/>
              <a:t>appleton</a:t>
            </a:r>
            <a:r>
              <a:rPr lang="en-US" baseline="0" dirty="0" smtClean="0"/>
              <a:t>.. </a:t>
            </a:r>
            <a:r>
              <a:rPr lang="en-US" baseline="0" dirty="0" err="1" smtClean="0"/>
              <a:t>Oi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sugkekrimenoi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Edeiksan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oti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epipeda</a:t>
            </a:r>
            <a:r>
              <a:rPr lang="en-US" baseline="0" dirty="0" smtClean="0"/>
              <a:t>……. </a:t>
            </a:r>
            <a:r>
              <a:rPr lang="en-US" baseline="0" dirty="0" err="1" smtClean="0"/>
              <a:t>Enw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epippleon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eksgenis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xorigisi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tgfa</a:t>
            </a:r>
            <a:r>
              <a:rPr lang="en-US" baseline="0" dirty="0" smtClean="0"/>
              <a:t> se </a:t>
            </a:r>
            <a:r>
              <a:rPr lang="en-US" baseline="0" dirty="0" err="1" smtClean="0"/>
              <a:t>kalliergeia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xondrokuttarvn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eixe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apotelesma</a:t>
            </a:r>
            <a:r>
              <a:rPr lang="en-US" baseline="0" dirty="0" smtClean="0"/>
              <a:t>…..</a:t>
            </a:r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7B097-BD9E-4C94-ABB2-3505F085D96B}" type="slidenum">
              <a:rPr lang="el-GR" smtClean="0"/>
              <a:pPr/>
              <a:t>6</a:t>
            </a:fld>
            <a:endParaRPr lang="el-G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 </a:t>
            </a:r>
            <a:r>
              <a:rPr lang="en-US" dirty="0" err="1" smtClean="0"/>
              <a:t>tgfa</a:t>
            </a:r>
            <a:r>
              <a:rPr lang="en-US" baseline="0" dirty="0" smtClean="0"/>
              <a:t> meta </a:t>
            </a:r>
            <a:r>
              <a:rPr lang="en-US" baseline="0" dirty="0" err="1" smtClean="0"/>
              <a:t>apo</a:t>
            </a:r>
            <a:r>
              <a:rPr lang="en-US" baseline="0" dirty="0" smtClean="0"/>
              <a:t> tin </a:t>
            </a:r>
            <a:r>
              <a:rPr lang="en-US" baseline="0" dirty="0" err="1" smtClean="0"/>
              <a:t>prosdesi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tou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ston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egfr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energopoiei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arketa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simatodotika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monopatia</a:t>
            </a:r>
            <a:r>
              <a:rPr lang="el-GR" baseline="0" dirty="0" smtClean="0"/>
              <a:t>. </a:t>
            </a:r>
            <a:r>
              <a:rPr lang="el-GR" baseline="0" dirty="0" smtClean="0"/>
              <a:t>Ένα από αυτά είναι και το </a:t>
            </a:r>
            <a:r>
              <a:rPr lang="el-GR" baseline="0" dirty="0" err="1" smtClean="0"/>
              <a:t>μονοπατι</a:t>
            </a:r>
            <a:r>
              <a:rPr lang="el-GR" baseline="0" dirty="0" smtClean="0"/>
              <a:t> των ΜΑΡ </a:t>
            </a:r>
            <a:r>
              <a:rPr lang="el-GR" baseline="0" dirty="0" err="1" smtClean="0"/>
              <a:t>κινασων</a:t>
            </a:r>
            <a:r>
              <a:rPr lang="el-GR" baseline="0" dirty="0" smtClean="0"/>
              <a:t>.. Το </a:t>
            </a:r>
            <a:r>
              <a:rPr lang="el-GR" baseline="0" dirty="0" err="1" smtClean="0"/>
              <a:t>συγκεκριμενο</a:t>
            </a:r>
            <a:r>
              <a:rPr lang="el-GR" baseline="0" dirty="0" smtClean="0"/>
              <a:t> </a:t>
            </a:r>
            <a:r>
              <a:rPr lang="el-GR" baseline="0" dirty="0" err="1" smtClean="0"/>
              <a:t>μονοπατι</a:t>
            </a:r>
            <a:r>
              <a:rPr lang="el-GR" baseline="0" dirty="0" smtClean="0"/>
              <a:t> </a:t>
            </a:r>
            <a:r>
              <a:rPr lang="el-GR" baseline="0" dirty="0" err="1" smtClean="0"/>
              <a:t>φαινεται</a:t>
            </a:r>
            <a:r>
              <a:rPr lang="el-GR" baseline="0" dirty="0" smtClean="0"/>
              <a:t> να είναι </a:t>
            </a:r>
            <a:r>
              <a:rPr lang="el-GR" baseline="0" dirty="0" err="1" smtClean="0"/>
              <a:t>ενεργοποιημενο</a:t>
            </a:r>
            <a:r>
              <a:rPr lang="el-GR" baseline="0" dirty="0" smtClean="0"/>
              <a:t> στην οα ενώ </a:t>
            </a:r>
            <a:r>
              <a:rPr lang="el-GR" baseline="0" dirty="0" err="1" smtClean="0"/>
              <a:t>πιθανοι</a:t>
            </a:r>
            <a:r>
              <a:rPr lang="el-GR" baseline="0" dirty="0" smtClean="0"/>
              <a:t> </a:t>
            </a:r>
            <a:r>
              <a:rPr lang="el-GR" baseline="0" dirty="0" err="1" smtClean="0"/>
              <a:t>στοχοι</a:t>
            </a:r>
            <a:r>
              <a:rPr lang="el-GR" baseline="0" dirty="0" smtClean="0"/>
              <a:t> του </a:t>
            </a:r>
            <a:r>
              <a:rPr lang="el-GR" baseline="0" dirty="0" err="1" smtClean="0"/>
              <a:t>μονοπατιου</a:t>
            </a:r>
            <a:r>
              <a:rPr lang="el-GR" baseline="0" dirty="0" smtClean="0"/>
              <a:t> είναι </a:t>
            </a:r>
            <a:r>
              <a:rPr lang="el-GR" baseline="0" dirty="0" err="1" smtClean="0"/>
              <a:t>μεταξυ</a:t>
            </a:r>
            <a:r>
              <a:rPr lang="el-GR" baseline="0" dirty="0" smtClean="0"/>
              <a:t> </a:t>
            </a:r>
            <a:r>
              <a:rPr lang="el-GR" baseline="0" dirty="0" err="1" smtClean="0"/>
              <a:t>αλλων</a:t>
            </a:r>
            <a:r>
              <a:rPr lang="el-GR" baseline="0" dirty="0" smtClean="0"/>
              <a:t> οι ΜΜΡ και οι </a:t>
            </a:r>
            <a:r>
              <a:rPr lang="el-GR" baseline="0" dirty="0" err="1" smtClean="0"/>
              <a:t>αγγρεκανασες</a:t>
            </a:r>
            <a:r>
              <a:rPr lang="el-GR" baseline="0" dirty="0" smtClean="0"/>
              <a:t> οι </a:t>
            </a:r>
            <a:r>
              <a:rPr lang="el-GR" baseline="0" dirty="0" err="1" smtClean="0"/>
              <a:t>οποιες</a:t>
            </a:r>
            <a:r>
              <a:rPr lang="el-GR" baseline="0" dirty="0" smtClean="0"/>
              <a:t> </a:t>
            </a:r>
            <a:r>
              <a:rPr lang="el-GR" baseline="0" dirty="0" err="1" smtClean="0"/>
              <a:t>κατεχουν</a:t>
            </a:r>
            <a:r>
              <a:rPr lang="el-GR" baseline="0" dirty="0" smtClean="0"/>
              <a:t> </a:t>
            </a:r>
            <a:r>
              <a:rPr lang="el-GR" baseline="0" dirty="0" err="1" smtClean="0"/>
              <a:t>εξεχοντα</a:t>
            </a:r>
            <a:r>
              <a:rPr lang="el-GR" baseline="0" dirty="0" smtClean="0"/>
              <a:t> </a:t>
            </a:r>
            <a:r>
              <a:rPr lang="el-GR" baseline="0" dirty="0" err="1" smtClean="0"/>
              <a:t>ρολο</a:t>
            </a:r>
            <a:r>
              <a:rPr lang="el-GR" baseline="0" dirty="0" smtClean="0"/>
              <a:t> στον </a:t>
            </a:r>
            <a:r>
              <a:rPr lang="el-GR" baseline="0" dirty="0" err="1" smtClean="0"/>
              <a:t>καταβολισμο</a:t>
            </a:r>
            <a:r>
              <a:rPr lang="el-GR" baseline="0" dirty="0" smtClean="0"/>
              <a:t> του </a:t>
            </a:r>
            <a:r>
              <a:rPr lang="el-GR" baseline="0" dirty="0" err="1" smtClean="0"/>
              <a:t>χονδρου</a:t>
            </a:r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7B097-BD9E-4C94-ABB2-3505F085D96B}" type="slidenum">
              <a:rPr lang="el-GR" smtClean="0"/>
              <a:pPr/>
              <a:t>7</a:t>
            </a:fld>
            <a:endParaRPr lang="el-G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err="1" smtClean="0"/>
              <a:t>Estiazontas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twra</a:t>
            </a:r>
            <a:r>
              <a:rPr lang="en-US" baseline="0" dirty="0" smtClean="0"/>
              <a:t> </a:t>
            </a:r>
            <a:r>
              <a:rPr lang="el-GR" baseline="0" dirty="0" smtClean="0"/>
              <a:t> </a:t>
            </a:r>
            <a:r>
              <a:rPr lang="en-US" baseline="0" dirty="0" smtClean="0"/>
              <a:t>s</a:t>
            </a:r>
            <a:r>
              <a:rPr lang="el-GR" baseline="0" dirty="0" smtClean="0"/>
              <a:t>τ</a:t>
            </a:r>
            <a:r>
              <a:rPr lang="en-US" baseline="0" dirty="0" smtClean="0"/>
              <a:t>is </a:t>
            </a:r>
            <a:r>
              <a:rPr lang="en-US" baseline="0" dirty="0" err="1" smtClean="0"/>
              <a:t>kinases</a:t>
            </a:r>
            <a:r>
              <a:rPr lang="el-GR" baseline="0" dirty="0" smtClean="0"/>
              <a:t> </a:t>
            </a:r>
            <a:r>
              <a:rPr lang="en-US" baseline="0" dirty="0" err="1" smtClean="0"/>
              <a:t>mek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erk</a:t>
            </a:r>
            <a:r>
              <a:rPr lang="en-US" baseline="0" dirty="0" smtClean="0"/>
              <a:t>,</a:t>
            </a:r>
            <a:r>
              <a:rPr lang="el-GR" baseline="0" dirty="0" smtClean="0"/>
              <a:t> </a:t>
            </a:r>
            <a:r>
              <a:rPr lang="el-GR" baseline="0" dirty="0" err="1" smtClean="0"/>
              <a:t>εχει</a:t>
            </a:r>
            <a:r>
              <a:rPr lang="el-GR" baseline="0" dirty="0" smtClean="0"/>
              <a:t> </a:t>
            </a:r>
            <a:r>
              <a:rPr lang="el-GR" baseline="0" dirty="0" err="1" smtClean="0"/>
              <a:t>δεχιθε</a:t>
            </a:r>
            <a:r>
              <a:rPr lang="el-GR" baseline="0" dirty="0" smtClean="0"/>
              <a:t> ότι </a:t>
            </a:r>
            <a:r>
              <a:rPr lang="el-GR" baseline="0" dirty="0" err="1" smtClean="0"/>
              <a:t>εμπλεκεται</a:t>
            </a:r>
            <a:r>
              <a:rPr lang="el-GR" baseline="0" dirty="0" smtClean="0"/>
              <a:t> στην </a:t>
            </a:r>
            <a:r>
              <a:rPr lang="el-GR" baseline="0" dirty="0" err="1" smtClean="0"/>
              <a:t>υπερτροφια</a:t>
            </a:r>
            <a:r>
              <a:rPr lang="el-GR" baseline="0" dirty="0" smtClean="0"/>
              <a:t> των </a:t>
            </a:r>
            <a:r>
              <a:rPr lang="el-GR" baseline="0" dirty="0" err="1" smtClean="0"/>
              <a:t>χονδροκυτταρων</a:t>
            </a:r>
            <a:r>
              <a:rPr lang="el-GR" baseline="0" dirty="0" smtClean="0"/>
              <a:t> (μια </a:t>
            </a:r>
            <a:r>
              <a:rPr lang="el-GR" baseline="0" dirty="0" err="1" smtClean="0"/>
              <a:t>κατασταση</a:t>
            </a:r>
            <a:r>
              <a:rPr lang="el-GR" baseline="0" dirty="0" smtClean="0"/>
              <a:t> που </a:t>
            </a:r>
            <a:r>
              <a:rPr lang="el-GR" baseline="0" dirty="0" err="1" smtClean="0"/>
              <a:t>προηγειται</a:t>
            </a:r>
            <a:r>
              <a:rPr lang="el-GR" baseline="0" dirty="0" smtClean="0"/>
              <a:t> της </a:t>
            </a:r>
            <a:r>
              <a:rPr lang="el-GR" baseline="0" dirty="0" err="1" smtClean="0"/>
              <a:t>νεδοχονδριας</a:t>
            </a:r>
            <a:r>
              <a:rPr lang="el-GR" baseline="0" dirty="0" smtClean="0"/>
              <a:t> </a:t>
            </a:r>
            <a:r>
              <a:rPr lang="el-GR" baseline="0" dirty="0" err="1" smtClean="0"/>
              <a:t>οστεοποιησης</a:t>
            </a:r>
            <a:r>
              <a:rPr lang="el-GR" baseline="0" dirty="0" smtClean="0"/>
              <a:t>) </a:t>
            </a:r>
            <a:r>
              <a:rPr lang="el-GR" baseline="0" dirty="0" err="1" smtClean="0"/>
              <a:t>καθως</a:t>
            </a:r>
            <a:r>
              <a:rPr lang="el-GR" baseline="0" dirty="0" smtClean="0"/>
              <a:t>…..</a:t>
            </a:r>
          </a:p>
          <a:p>
            <a:r>
              <a:rPr lang="el-GR" baseline="0" dirty="0" smtClean="0"/>
              <a:t>Ενώ </a:t>
            </a:r>
            <a:r>
              <a:rPr lang="el-GR" baseline="0" dirty="0" err="1" smtClean="0"/>
              <a:t>εμπλεκεται</a:t>
            </a:r>
            <a:r>
              <a:rPr lang="el-GR" baseline="0" dirty="0" smtClean="0"/>
              <a:t> κ στην </a:t>
            </a:r>
            <a:r>
              <a:rPr lang="el-GR" baseline="0" dirty="0" err="1" smtClean="0"/>
              <a:t>καταβολικη</a:t>
            </a:r>
            <a:r>
              <a:rPr lang="el-GR" baseline="0" dirty="0" smtClean="0"/>
              <a:t> </a:t>
            </a:r>
            <a:r>
              <a:rPr lang="el-GR" baseline="0" dirty="0" err="1" smtClean="0"/>
              <a:t>διεργασια</a:t>
            </a:r>
            <a:r>
              <a:rPr lang="el-GR" baseline="0" dirty="0" smtClean="0"/>
              <a:t> του </a:t>
            </a:r>
            <a:r>
              <a:rPr lang="el-GR" baseline="0" dirty="0" err="1" smtClean="0"/>
              <a:t>χονδρου</a:t>
            </a:r>
            <a:r>
              <a:rPr lang="el-GR" baseline="0" dirty="0" smtClean="0"/>
              <a:t> </a:t>
            </a:r>
            <a:r>
              <a:rPr lang="el-GR" baseline="0" dirty="0" err="1" smtClean="0"/>
              <a:t>καθως…..ενω</a:t>
            </a:r>
            <a:r>
              <a:rPr lang="el-GR" baseline="0" dirty="0" smtClean="0"/>
              <a:t> </a:t>
            </a:r>
            <a:r>
              <a:rPr lang="el-GR" baseline="0" dirty="0" err="1" smtClean="0"/>
              <a:t>παρομοοιως</a:t>
            </a:r>
            <a:r>
              <a:rPr lang="el-GR" baseline="0" dirty="0" smtClean="0"/>
              <a:t>….</a:t>
            </a:r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7B097-BD9E-4C94-ABB2-3505F085D96B}" type="slidenum">
              <a:rPr lang="el-GR" smtClean="0"/>
              <a:pPr/>
              <a:t>8</a:t>
            </a:fld>
            <a:endParaRPr lang="el-G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Με </a:t>
            </a:r>
            <a:r>
              <a:rPr lang="el-GR" dirty="0" err="1" smtClean="0"/>
              <a:t>βαση</a:t>
            </a:r>
            <a:r>
              <a:rPr lang="el-GR" dirty="0" smtClean="0"/>
              <a:t> </a:t>
            </a:r>
            <a:r>
              <a:rPr lang="el-GR" dirty="0" err="1" smtClean="0"/>
              <a:t>οσα</a:t>
            </a:r>
            <a:r>
              <a:rPr lang="el-GR" dirty="0" smtClean="0"/>
              <a:t> </a:t>
            </a:r>
            <a:r>
              <a:rPr lang="el-GR" dirty="0" err="1" smtClean="0"/>
              <a:t>αναφερθηκαν</a:t>
            </a:r>
            <a:r>
              <a:rPr lang="el-GR" dirty="0" smtClean="0"/>
              <a:t> </a:t>
            </a:r>
            <a:r>
              <a:rPr lang="el-GR" dirty="0" err="1" smtClean="0"/>
              <a:t>σκοπος</a:t>
            </a:r>
            <a:r>
              <a:rPr lang="el-GR" dirty="0" smtClean="0"/>
              <a:t> της </a:t>
            </a:r>
            <a:r>
              <a:rPr lang="el-GR" dirty="0" err="1" smtClean="0"/>
              <a:t>παρουσας</a:t>
            </a:r>
            <a:r>
              <a:rPr lang="el-GR" dirty="0" smtClean="0"/>
              <a:t> </a:t>
            </a:r>
            <a:r>
              <a:rPr lang="el-GR" dirty="0" err="1" smtClean="0"/>
              <a:t>διλωματικης</a:t>
            </a:r>
            <a:r>
              <a:rPr lang="el-GR" baseline="0" dirty="0" smtClean="0"/>
              <a:t> </a:t>
            </a:r>
            <a:r>
              <a:rPr lang="el-GR" baseline="0" dirty="0" err="1" smtClean="0"/>
              <a:t>εργασιας</a:t>
            </a:r>
            <a:r>
              <a:rPr lang="el-GR" baseline="0" dirty="0" smtClean="0"/>
              <a:t> </a:t>
            </a:r>
            <a:r>
              <a:rPr lang="el-GR" baseline="0" dirty="0" err="1" smtClean="0"/>
              <a:t>ηταν</a:t>
            </a:r>
            <a:r>
              <a:rPr lang="el-GR" baseline="0" dirty="0" smtClean="0"/>
              <a:t> η </a:t>
            </a:r>
            <a:r>
              <a:rPr lang="el-GR" baseline="0" dirty="0" err="1" smtClean="0"/>
              <a:t>διερευνηση</a:t>
            </a:r>
            <a:r>
              <a:rPr lang="el-GR" baseline="0" dirty="0" smtClean="0"/>
              <a:t> του </a:t>
            </a:r>
            <a:r>
              <a:rPr lang="el-GR" baseline="0" dirty="0" err="1" smtClean="0"/>
              <a:t>ρολου</a:t>
            </a:r>
            <a:r>
              <a:rPr lang="el-GR" baseline="0" dirty="0" smtClean="0"/>
              <a:t> του </a:t>
            </a:r>
            <a:r>
              <a:rPr lang="en-US" baseline="0" dirty="0" err="1" smtClean="0"/>
              <a:t>tgfa</a:t>
            </a:r>
            <a:r>
              <a:rPr lang="en-US" baseline="0" dirty="0" smtClean="0"/>
              <a:t> </a:t>
            </a:r>
            <a:r>
              <a:rPr lang="el-GR" baseline="0" dirty="0" smtClean="0"/>
              <a:t>στην οα</a:t>
            </a:r>
            <a:r>
              <a:rPr lang="en-US" baseline="0" dirty="0" smtClean="0"/>
              <a:t> KAI SYGKEKRIMENA THELISAME NA MELETISOUME …</a:t>
            </a:r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7B097-BD9E-4C94-ABB2-3505F085D96B}" type="slidenum">
              <a:rPr lang="el-GR" smtClean="0"/>
              <a:pPr/>
              <a:t>9</a:t>
            </a:fld>
            <a:endParaRPr lang="el-G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Upothetoume</a:t>
            </a:r>
            <a:r>
              <a:rPr lang="en-US" dirty="0" smtClean="0"/>
              <a:t> </a:t>
            </a:r>
            <a:r>
              <a:rPr lang="en-US" dirty="0" err="1" smtClean="0"/>
              <a:t>loipon</a:t>
            </a:r>
            <a:r>
              <a:rPr lang="en-US" dirty="0" smtClean="0"/>
              <a:t> </a:t>
            </a:r>
            <a:r>
              <a:rPr lang="en-US" dirty="0" err="1" smtClean="0"/>
              <a:t>oti</a:t>
            </a:r>
            <a:r>
              <a:rPr lang="en-US" dirty="0" smtClean="0"/>
              <a:t>….</a:t>
            </a:r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7B097-BD9E-4C94-ABB2-3505F085D96B}" type="slidenum">
              <a:rPr lang="el-GR" smtClean="0"/>
              <a:pPr/>
              <a:t>10</a:t>
            </a:fld>
            <a:endParaRPr lang="el-G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89A26-3A3A-41FB-821B-08E83B89A434}" type="datetimeFigureOut">
              <a:rPr lang="el-GR" smtClean="0"/>
              <a:pPr/>
              <a:t>5/3/2014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6D3DF-EB9F-4447-840A-2765C9CD43C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89A26-3A3A-41FB-821B-08E83B89A434}" type="datetimeFigureOut">
              <a:rPr lang="el-GR" smtClean="0"/>
              <a:pPr/>
              <a:t>5/3/2014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6D3DF-EB9F-4447-840A-2765C9CD43C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89A26-3A3A-41FB-821B-08E83B89A434}" type="datetimeFigureOut">
              <a:rPr lang="el-GR" smtClean="0"/>
              <a:pPr/>
              <a:t>5/3/2014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6D3DF-EB9F-4447-840A-2765C9CD43C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89A26-3A3A-41FB-821B-08E83B89A434}" type="datetimeFigureOut">
              <a:rPr lang="el-GR" smtClean="0"/>
              <a:pPr/>
              <a:t>5/3/2014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6D3DF-EB9F-4447-840A-2765C9CD43C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89A26-3A3A-41FB-821B-08E83B89A434}" type="datetimeFigureOut">
              <a:rPr lang="el-GR" smtClean="0"/>
              <a:pPr/>
              <a:t>5/3/2014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6D3DF-EB9F-4447-840A-2765C9CD43C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89A26-3A3A-41FB-821B-08E83B89A434}" type="datetimeFigureOut">
              <a:rPr lang="el-GR" smtClean="0"/>
              <a:pPr/>
              <a:t>5/3/2014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6D3DF-EB9F-4447-840A-2765C9CD43C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89A26-3A3A-41FB-821B-08E83B89A434}" type="datetimeFigureOut">
              <a:rPr lang="el-GR" smtClean="0"/>
              <a:pPr/>
              <a:t>5/3/2014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6D3DF-EB9F-4447-840A-2765C9CD43C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89A26-3A3A-41FB-821B-08E83B89A434}" type="datetimeFigureOut">
              <a:rPr lang="el-GR" smtClean="0"/>
              <a:pPr/>
              <a:t>5/3/2014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6D3DF-EB9F-4447-840A-2765C9CD43C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89A26-3A3A-41FB-821B-08E83B89A434}" type="datetimeFigureOut">
              <a:rPr lang="el-GR" smtClean="0"/>
              <a:pPr/>
              <a:t>5/3/2014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6D3DF-EB9F-4447-840A-2765C9CD43C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89A26-3A3A-41FB-821B-08E83B89A434}" type="datetimeFigureOut">
              <a:rPr lang="el-GR" smtClean="0"/>
              <a:pPr/>
              <a:t>5/3/2014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6D3DF-EB9F-4447-840A-2765C9CD43C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89A26-3A3A-41FB-821B-08E83B89A434}" type="datetimeFigureOut">
              <a:rPr lang="el-GR" smtClean="0"/>
              <a:pPr/>
              <a:t>5/3/2014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6D3DF-EB9F-4447-840A-2765C9CD43C9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F89A26-3A3A-41FB-821B-08E83B89A434}" type="datetimeFigureOut">
              <a:rPr lang="el-GR" smtClean="0"/>
              <a:pPr/>
              <a:t>5/3/2014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6D3DF-EB9F-4447-840A-2765C9CD43C9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- Εικόνα"/>
          <p:cNvPicPr/>
          <p:nvPr/>
        </p:nvPicPr>
        <p:blipFill>
          <a:blip r:embed="rId2">
            <a:lum bright="19000"/>
          </a:blip>
          <a:srcRect l="2013" r="12081" b="1000"/>
          <a:stretch>
            <a:fillRect/>
          </a:stretch>
        </p:blipFill>
        <p:spPr bwMode="auto">
          <a:xfrm>
            <a:off x="-64" y="0"/>
            <a:ext cx="9144064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- Τίτλος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b="1" dirty="0" smtClean="0"/>
              <a:t>Ο Ρόλος του </a:t>
            </a:r>
            <a:r>
              <a:rPr lang="en-US" b="1" dirty="0" smtClean="0"/>
              <a:t>TGF</a:t>
            </a:r>
            <a:r>
              <a:rPr lang="el-GR" b="1" dirty="0" smtClean="0"/>
              <a:t>α στην Εκφυλιστική Αρθρίτιδα</a:t>
            </a:r>
            <a:endParaRPr lang="el-GR" b="1" dirty="0"/>
          </a:p>
        </p:txBody>
      </p:sp>
      <p:sp>
        <p:nvSpPr>
          <p:cNvPr id="4" name="3 - Υπότιτλος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3311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l-GR" sz="2200" b="1" dirty="0" smtClean="0">
              <a:solidFill>
                <a:schemeClr val="bg1"/>
              </a:solidFill>
            </a:endParaRPr>
          </a:p>
          <a:p>
            <a:r>
              <a:rPr lang="el-GR" sz="2200" b="1" dirty="0" err="1" smtClean="0">
                <a:solidFill>
                  <a:schemeClr val="tx1"/>
                </a:solidFill>
              </a:rPr>
              <a:t>Χατζηλιάδου</a:t>
            </a:r>
            <a:r>
              <a:rPr lang="el-GR" sz="2200" b="1" dirty="0" smtClean="0">
                <a:solidFill>
                  <a:schemeClr val="tx1"/>
                </a:solidFill>
              </a:rPr>
              <a:t> Ελένη</a:t>
            </a:r>
            <a:r>
              <a:rPr lang="en-US" sz="2200" b="1" dirty="0" smtClean="0">
                <a:solidFill>
                  <a:schemeClr val="tx1"/>
                </a:solidFill>
              </a:rPr>
              <a:t>, </a:t>
            </a:r>
            <a:r>
              <a:rPr lang="el-GR" sz="2200" b="1" dirty="0" smtClean="0">
                <a:solidFill>
                  <a:schemeClr val="tx1"/>
                </a:solidFill>
              </a:rPr>
              <a:t>Βιολόγος </a:t>
            </a:r>
            <a:r>
              <a:rPr lang="en-US" sz="2200" b="1" dirty="0" smtClean="0">
                <a:solidFill>
                  <a:schemeClr val="tx1"/>
                </a:solidFill>
              </a:rPr>
              <a:t>B.Sc.</a:t>
            </a:r>
            <a:endParaRPr lang="el-GR" sz="2200" b="1" dirty="0" smtClean="0">
              <a:solidFill>
                <a:schemeClr val="tx1"/>
              </a:solidFill>
            </a:endParaRPr>
          </a:p>
          <a:p>
            <a:r>
              <a:rPr lang="el-GR" sz="2200" b="1" dirty="0" smtClean="0">
                <a:solidFill>
                  <a:schemeClr val="tx1"/>
                </a:solidFill>
              </a:rPr>
              <a:t>Επιβλέπουσα Καθηγήτρια</a:t>
            </a:r>
            <a:r>
              <a:rPr lang="en-US" sz="2200" b="1" dirty="0" smtClean="0">
                <a:solidFill>
                  <a:schemeClr val="tx1"/>
                </a:solidFill>
              </a:rPr>
              <a:t>: </a:t>
            </a:r>
            <a:r>
              <a:rPr lang="el-GR" sz="2200" b="1" dirty="0" smtClean="0">
                <a:solidFill>
                  <a:schemeClr val="tx1"/>
                </a:solidFill>
              </a:rPr>
              <a:t>κα </a:t>
            </a:r>
            <a:r>
              <a:rPr lang="el-GR" sz="2200" b="1" dirty="0" err="1" smtClean="0">
                <a:solidFill>
                  <a:schemeClr val="tx1"/>
                </a:solidFill>
              </a:rPr>
              <a:t>Τσέζου</a:t>
            </a:r>
            <a:r>
              <a:rPr lang="el-GR" sz="2200" b="1" dirty="0" smtClean="0">
                <a:solidFill>
                  <a:schemeClr val="tx1"/>
                </a:solidFill>
              </a:rPr>
              <a:t> Ασπασία</a:t>
            </a:r>
          </a:p>
          <a:p>
            <a:endParaRPr lang="el-GR" sz="2200" b="1" dirty="0" smtClean="0">
              <a:solidFill>
                <a:schemeClr val="tx1"/>
              </a:solidFill>
            </a:endParaRPr>
          </a:p>
          <a:p>
            <a:endParaRPr lang="el-GR" sz="2200" b="1" dirty="0">
              <a:solidFill>
                <a:schemeClr val="bg1"/>
              </a:solidFill>
            </a:endParaRPr>
          </a:p>
          <a:p>
            <a:endParaRPr lang="el-GR" sz="2200" b="1" dirty="0" smtClean="0">
              <a:solidFill>
                <a:schemeClr val="bg1"/>
              </a:solidFill>
            </a:endParaRPr>
          </a:p>
          <a:p>
            <a:r>
              <a:rPr lang="el-GR" sz="2400" b="1" dirty="0" smtClean="0">
                <a:solidFill>
                  <a:schemeClr val="bg1"/>
                </a:solidFill>
              </a:rPr>
              <a:t>Λάρισα, Μάρτιος 2014</a:t>
            </a:r>
          </a:p>
          <a:p>
            <a:endParaRPr lang="el-GR" sz="2200" b="1" dirty="0">
              <a:solidFill>
                <a:schemeClr val="bg1"/>
              </a:solidFill>
            </a:endParaRPr>
          </a:p>
        </p:txBody>
      </p:sp>
      <p:sp>
        <p:nvSpPr>
          <p:cNvPr id="5" name="4 - Ορθογώνιο"/>
          <p:cNvSpPr/>
          <p:nvPr/>
        </p:nvSpPr>
        <p:spPr>
          <a:xfrm>
            <a:off x="1643042" y="506536"/>
            <a:ext cx="57150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000" b="1" dirty="0" smtClean="0"/>
              <a:t>Π.Μ.Σ. Κλινικές Εφαρμογές Μοριακής Ιατρικής </a:t>
            </a:r>
          </a:p>
          <a:p>
            <a:pPr algn="ctr"/>
            <a:r>
              <a:rPr lang="el-GR" sz="2000" b="1" dirty="0" smtClean="0"/>
              <a:t>Ιατρική Σχολή-Πανεπιστήμιο Θεσσαλίας</a:t>
            </a:r>
          </a:p>
        </p:txBody>
      </p:sp>
      <p:pic>
        <p:nvPicPr>
          <p:cNvPr id="6" name="5 - Εικόνα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500042"/>
            <a:ext cx="571504" cy="571504"/>
          </a:xfrm>
          <a:prstGeom prst="rect">
            <a:avLst/>
          </a:prstGeom>
        </p:spPr>
      </p:pic>
      <p:pic>
        <p:nvPicPr>
          <p:cNvPr id="7" name="6 - Εικόνα" descr="kentavro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86644" y="500042"/>
            <a:ext cx="577394" cy="5773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Ορθογώνιο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6 - TextBox"/>
          <p:cNvSpPr txBox="1"/>
          <p:nvPr/>
        </p:nvSpPr>
        <p:spPr>
          <a:xfrm>
            <a:off x="214282" y="285728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b="1" dirty="0" smtClean="0">
                <a:solidFill>
                  <a:schemeClr val="bg1"/>
                </a:solidFill>
              </a:rPr>
              <a:t>Σκοπός – Ερευνητική Υπόθεση</a:t>
            </a:r>
            <a:endParaRPr lang="el-GR" sz="3600" b="1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1362099"/>
            <a:ext cx="4448175" cy="549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- Ορθογώνιο"/>
          <p:cNvSpPr/>
          <p:nvPr/>
        </p:nvSpPr>
        <p:spPr>
          <a:xfrm>
            <a:off x="5357818" y="3071810"/>
            <a:ext cx="571504" cy="100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Ορθογώνιο"/>
          <p:cNvSpPr/>
          <p:nvPr/>
        </p:nvSpPr>
        <p:spPr>
          <a:xfrm>
            <a:off x="0" y="0"/>
            <a:ext cx="9144000" cy="12144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6 - TextBox"/>
          <p:cNvSpPr txBox="1"/>
          <p:nvPr/>
        </p:nvSpPr>
        <p:spPr>
          <a:xfrm>
            <a:off x="214282" y="285728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b="1" dirty="0" smtClean="0">
                <a:solidFill>
                  <a:schemeClr val="bg1"/>
                </a:solidFill>
              </a:rPr>
              <a:t>Βιολογικό Υλικό και </a:t>
            </a:r>
            <a:r>
              <a:rPr lang="el-GR" sz="3600" b="1" dirty="0" err="1" smtClean="0">
                <a:solidFill>
                  <a:schemeClr val="bg1"/>
                </a:solidFill>
              </a:rPr>
              <a:t>Μεθολογία</a:t>
            </a:r>
            <a:endParaRPr lang="el-GR" sz="3600" b="1" dirty="0">
              <a:solidFill>
                <a:schemeClr val="bg1"/>
              </a:solidFill>
            </a:endParaRPr>
          </a:p>
        </p:txBody>
      </p:sp>
      <p:sp>
        <p:nvSpPr>
          <p:cNvPr id="6" name="5 - Ορθογώνιο"/>
          <p:cNvSpPr/>
          <p:nvPr/>
        </p:nvSpPr>
        <p:spPr>
          <a:xfrm>
            <a:off x="0" y="1571612"/>
            <a:ext cx="9144000" cy="128588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b="1" dirty="0">
              <a:solidFill>
                <a:schemeClr val="bg1"/>
              </a:solidFill>
            </a:endParaRPr>
          </a:p>
        </p:txBody>
      </p:sp>
      <p:sp>
        <p:nvSpPr>
          <p:cNvPr id="10" name="9 - TextBox"/>
          <p:cNvSpPr txBox="1"/>
          <p:nvPr/>
        </p:nvSpPr>
        <p:spPr>
          <a:xfrm>
            <a:off x="0" y="1571612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l-GR" sz="2400" b="1" dirty="0" smtClean="0">
                <a:solidFill>
                  <a:schemeClr val="bg1"/>
                </a:solidFill>
              </a:rPr>
              <a:t>Ομάδα ΟΑ</a:t>
            </a:r>
            <a:r>
              <a:rPr lang="en-US" sz="2400" b="1" dirty="0" smtClean="0">
                <a:solidFill>
                  <a:schemeClr val="bg1"/>
                </a:solidFill>
              </a:rPr>
              <a:t>: </a:t>
            </a:r>
          </a:p>
          <a:p>
            <a:pPr lvl="0" algn="just"/>
            <a:r>
              <a:rPr lang="el-GR" sz="2400" b="1" dirty="0" smtClean="0">
                <a:solidFill>
                  <a:schemeClr val="bg1"/>
                </a:solidFill>
                <a:latin typeface="Calibri" charset="0"/>
              </a:rPr>
              <a:t>Δείγματα αρθρικού χόνδρου ελήφθησαν από </a:t>
            </a:r>
            <a:r>
              <a:rPr lang="en-US" sz="2400" b="1" dirty="0" smtClean="0">
                <a:solidFill>
                  <a:schemeClr val="bg1"/>
                </a:solidFill>
                <a:latin typeface="Calibri" charset="0"/>
              </a:rPr>
              <a:t>25 </a:t>
            </a:r>
            <a:r>
              <a:rPr lang="el-GR" sz="2400" b="1" dirty="0" smtClean="0">
                <a:solidFill>
                  <a:schemeClr val="bg1"/>
                </a:solidFill>
                <a:latin typeface="Calibri" charset="0"/>
              </a:rPr>
              <a:t>ασθενείς οι οποίοι υπεβλήθησαν σε </a:t>
            </a:r>
            <a:r>
              <a:rPr lang="el-GR" sz="2400" b="1" dirty="0" smtClean="0">
                <a:solidFill>
                  <a:srgbClr val="FFFFFF"/>
                </a:solidFill>
                <a:latin typeface="Calibri" charset="0"/>
              </a:rPr>
              <a:t>ολική </a:t>
            </a:r>
            <a:r>
              <a:rPr lang="el-GR" sz="2400" b="1" dirty="0" err="1" smtClean="0">
                <a:solidFill>
                  <a:srgbClr val="FFFFFF"/>
                </a:solidFill>
                <a:latin typeface="Calibri" charset="0"/>
              </a:rPr>
              <a:t>αρθροπλαστική</a:t>
            </a:r>
            <a:r>
              <a:rPr lang="el-GR" sz="2400" b="1" dirty="0" smtClean="0">
                <a:solidFill>
                  <a:srgbClr val="FFFFFF"/>
                </a:solidFill>
                <a:latin typeface="Calibri" charset="0"/>
              </a:rPr>
              <a:t> γόνατος για πρωτοπαθή ΟΑ</a:t>
            </a:r>
            <a:endParaRPr lang="el-GR" sz="2400" b="1" dirty="0" smtClean="0">
              <a:solidFill>
                <a:schemeClr val="bg1"/>
              </a:solidFill>
            </a:endParaRPr>
          </a:p>
        </p:txBody>
      </p:sp>
      <p:sp>
        <p:nvSpPr>
          <p:cNvPr id="12" name="11 - Ορθογώνιο"/>
          <p:cNvSpPr/>
          <p:nvPr/>
        </p:nvSpPr>
        <p:spPr>
          <a:xfrm>
            <a:off x="0" y="3000372"/>
            <a:ext cx="9144000" cy="121444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l-GR" sz="2400" b="1" dirty="0" smtClean="0">
                <a:solidFill>
                  <a:schemeClr val="bg1"/>
                </a:solidFill>
              </a:rPr>
              <a:t>Ομάδα ελέγχου</a:t>
            </a:r>
            <a:r>
              <a:rPr lang="en-US" sz="2400" b="1" dirty="0" smtClean="0">
                <a:solidFill>
                  <a:schemeClr val="bg1"/>
                </a:solidFill>
              </a:rPr>
              <a:t>: </a:t>
            </a:r>
            <a:endParaRPr lang="el-GR" sz="2400" b="1" dirty="0" smtClean="0">
              <a:solidFill>
                <a:schemeClr val="bg1"/>
              </a:solidFill>
            </a:endParaRPr>
          </a:p>
          <a:p>
            <a:pPr algn="just"/>
            <a:r>
              <a:rPr lang="el-GR" sz="2400" b="1" dirty="0" smtClean="0">
                <a:latin typeface="Calibri" charset="0"/>
              </a:rPr>
              <a:t>Δείγματα φυσιολογικού χόνδρου ελήφθησαν από 8 άτομα</a:t>
            </a:r>
            <a:r>
              <a:rPr lang="el-GR" sz="2400" b="1" dirty="0" smtClean="0">
                <a:solidFill>
                  <a:schemeClr val="bg1"/>
                </a:solidFill>
              </a:rPr>
              <a:t> χωρίς ιστορικό πάθησης της άρθρωσης</a:t>
            </a:r>
          </a:p>
        </p:txBody>
      </p:sp>
      <p:pic>
        <p:nvPicPr>
          <p:cNvPr id="8" name="7 - Εικόνα" descr="Ot0809howellF4_200_181_4504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496" y="4500570"/>
            <a:ext cx="2447021" cy="2214554"/>
          </a:xfrm>
          <a:prstGeom prst="rect">
            <a:avLst/>
          </a:prstGeom>
        </p:spPr>
      </p:pic>
      <p:pic>
        <p:nvPicPr>
          <p:cNvPr id="9" name="8 - Εικόνα" descr="imag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5140" y="4357694"/>
            <a:ext cx="2162175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Ορθογώνιο"/>
          <p:cNvSpPr/>
          <p:nvPr/>
        </p:nvSpPr>
        <p:spPr>
          <a:xfrm>
            <a:off x="0" y="0"/>
            <a:ext cx="9144000" cy="12144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6 - TextBox"/>
          <p:cNvSpPr txBox="1"/>
          <p:nvPr/>
        </p:nvSpPr>
        <p:spPr>
          <a:xfrm>
            <a:off x="214282" y="285728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b="1" dirty="0" smtClean="0">
                <a:solidFill>
                  <a:schemeClr val="bg1"/>
                </a:solidFill>
              </a:rPr>
              <a:t>Βιολογικό Υλικό και Μεθοδολογία</a:t>
            </a:r>
            <a:endParaRPr lang="el-GR" sz="3600" b="1" dirty="0">
              <a:solidFill>
                <a:schemeClr val="bg1"/>
              </a:solidFill>
            </a:endParaRPr>
          </a:p>
        </p:txBody>
      </p:sp>
      <p:sp>
        <p:nvSpPr>
          <p:cNvPr id="8" name="7 - TextBox"/>
          <p:cNvSpPr txBox="1"/>
          <p:nvPr/>
        </p:nvSpPr>
        <p:spPr>
          <a:xfrm>
            <a:off x="142844" y="1785926"/>
            <a:ext cx="8786874" cy="4070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Courier New" pitchFamily="49" charset="0"/>
              <a:buChar char="o"/>
            </a:pPr>
            <a:r>
              <a:rPr lang="el-GR" sz="2350" b="1" dirty="0" smtClean="0"/>
              <a:t> Απομόνωση και καλλιέργεια </a:t>
            </a:r>
            <a:r>
              <a:rPr lang="el-GR" sz="2350" b="1" dirty="0" err="1" smtClean="0"/>
              <a:t>χονδροκυττάρων</a:t>
            </a:r>
            <a:endParaRPr lang="el-GR" sz="2350" b="1" dirty="0" smtClean="0"/>
          </a:p>
          <a:p>
            <a:pPr algn="just">
              <a:buFont typeface="Courier New" pitchFamily="49" charset="0"/>
              <a:buChar char="o"/>
            </a:pPr>
            <a:endParaRPr lang="el-GR" sz="2350" b="1" dirty="0" smtClean="0"/>
          </a:p>
          <a:p>
            <a:pPr algn="just">
              <a:buFont typeface="Courier New" pitchFamily="49" charset="0"/>
              <a:buChar char="o"/>
            </a:pPr>
            <a:r>
              <a:rPr lang="el-GR" sz="2350" b="1" dirty="0" smtClean="0"/>
              <a:t> Απομόνωση </a:t>
            </a:r>
            <a:r>
              <a:rPr lang="en-US" sz="2350" b="1" dirty="0" smtClean="0">
                <a:solidFill>
                  <a:schemeClr val="accent2">
                    <a:lumMod val="50000"/>
                  </a:schemeClr>
                </a:solidFill>
              </a:rPr>
              <a:t>RNA</a:t>
            </a:r>
            <a:r>
              <a:rPr lang="en-US" sz="2350" b="1" dirty="0" smtClean="0"/>
              <a:t> </a:t>
            </a:r>
            <a:r>
              <a:rPr lang="el-GR" sz="2350" b="1" dirty="0" smtClean="0"/>
              <a:t>και σύνθεση συμπληρωματικού </a:t>
            </a:r>
            <a:r>
              <a:rPr lang="en-US" sz="2350" b="1" dirty="0" smtClean="0"/>
              <a:t>DNA (</a:t>
            </a:r>
            <a:r>
              <a:rPr lang="en-US" sz="2350" b="1" dirty="0" err="1" smtClean="0">
                <a:solidFill>
                  <a:schemeClr val="accent2">
                    <a:lumMod val="50000"/>
                  </a:schemeClr>
                </a:solidFill>
              </a:rPr>
              <a:t>cDNA</a:t>
            </a:r>
            <a:r>
              <a:rPr lang="en-US" sz="2350" b="1" dirty="0" smtClean="0"/>
              <a:t>)</a:t>
            </a:r>
          </a:p>
          <a:p>
            <a:pPr algn="just"/>
            <a:endParaRPr lang="en-US" sz="2350" b="1" dirty="0" smtClean="0"/>
          </a:p>
          <a:p>
            <a:pPr algn="just">
              <a:buFont typeface="Courier New" pitchFamily="49" charset="0"/>
              <a:buChar char="o"/>
            </a:pPr>
            <a:r>
              <a:rPr lang="el-GR" sz="2350" b="1" dirty="0" smtClean="0"/>
              <a:t> Ανίχνευση και ποσοτικοποίηση των </a:t>
            </a:r>
            <a:r>
              <a:rPr lang="en-US" sz="2350" b="1" dirty="0" smtClean="0"/>
              <a:t>mRNA </a:t>
            </a:r>
            <a:r>
              <a:rPr lang="el-GR" sz="2350" b="1" dirty="0" err="1" smtClean="0"/>
              <a:t>μεταγράφων</a:t>
            </a:r>
            <a:r>
              <a:rPr lang="el-GR" sz="2350" b="1" dirty="0" smtClean="0"/>
              <a:t> των                                                                                                                                                       γονιδίων </a:t>
            </a:r>
            <a:r>
              <a:rPr lang="en-US" sz="2350" b="1" dirty="0" smtClean="0">
                <a:solidFill>
                  <a:schemeClr val="accent2">
                    <a:lumMod val="50000"/>
                  </a:schemeClr>
                </a:solidFill>
              </a:rPr>
              <a:t>TGF</a:t>
            </a:r>
            <a:r>
              <a:rPr lang="el-GR" sz="2350" b="1" dirty="0" smtClean="0">
                <a:solidFill>
                  <a:schemeClr val="accent2">
                    <a:lumMod val="50000"/>
                  </a:schemeClr>
                </a:solidFill>
              </a:rPr>
              <a:t>α</a:t>
            </a:r>
            <a:r>
              <a:rPr lang="el-GR" sz="2350" b="1" dirty="0" smtClean="0"/>
              <a:t>, </a:t>
            </a:r>
            <a:r>
              <a:rPr lang="en-US" sz="2350" b="1" dirty="0" smtClean="0">
                <a:solidFill>
                  <a:schemeClr val="accent2">
                    <a:lumMod val="50000"/>
                  </a:schemeClr>
                </a:solidFill>
              </a:rPr>
              <a:t>MMP-13</a:t>
            </a:r>
            <a:r>
              <a:rPr lang="en-US" sz="2350" b="1" dirty="0" smtClean="0"/>
              <a:t>, </a:t>
            </a:r>
            <a:r>
              <a:rPr lang="en-US" sz="2350" b="1" dirty="0" smtClean="0">
                <a:solidFill>
                  <a:schemeClr val="accent2">
                    <a:lumMod val="50000"/>
                  </a:schemeClr>
                </a:solidFill>
              </a:rPr>
              <a:t>AGC</a:t>
            </a:r>
            <a:r>
              <a:rPr lang="el-GR" sz="2350" b="1" dirty="0" smtClean="0"/>
              <a:t> με </a:t>
            </a:r>
            <a:r>
              <a:rPr lang="en-US" sz="2350" b="1" dirty="0" smtClean="0">
                <a:solidFill>
                  <a:schemeClr val="accent2">
                    <a:lumMod val="50000"/>
                  </a:schemeClr>
                </a:solidFill>
              </a:rPr>
              <a:t>Real-time PCR</a:t>
            </a:r>
          </a:p>
          <a:p>
            <a:pPr algn="just">
              <a:buFont typeface="Courier New" pitchFamily="49" charset="0"/>
              <a:buChar char="o"/>
            </a:pPr>
            <a:endParaRPr lang="en-US" sz="2350" b="1" dirty="0" smtClean="0"/>
          </a:p>
          <a:p>
            <a:pPr algn="just">
              <a:buFont typeface="Courier New" pitchFamily="49" charset="0"/>
              <a:buChar char="o"/>
            </a:pPr>
            <a:r>
              <a:rPr lang="el-GR" sz="2350" b="1" dirty="0" smtClean="0"/>
              <a:t> Απομόνωση πρωτεϊνών και </a:t>
            </a:r>
            <a:r>
              <a:rPr lang="el-GR" sz="2350" b="1" dirty="0" err="1" smtClean="0"/>
              <a:t>ηλεκτροφόρηση</a:t>
            </a:r>
            <a:r>
              <a:rPr lang="el-GR" sz="2350" b="1" dirty="0" smtClean="0"/>
              <a:t> σε </a:t>
            </a:r>
            <a:r>
              <a:rPr lang="el-GR" sz="2350" b="1" dirty="0" err="1" smtClean="0"/>
              <a:t>πήκτη</a:t>
            </a:r>
            <a:r>
              <a:rPr lang="en-US" sz="2350" b="1" dirty="0" smtClean="0"/>
              <a:t>   </a:t>
            </a:r>
            <a:r>
              <a:rPr lang="el-GR" sz="2350" b="1" dirty="0" err="1" smtClean="0"/>
              <a:t>πολυακρυλαμιδίου</a:t>
            </a:r>
            <a:r>
              <a:rPr lang="el-GR" sz="2350" b="1" dirty="0" smtClean="0"/>
              <a:t> – </a:t>
            </a:r>
            <a:r>
              <a:rPr lang="en-US" sz="2350" b="1" dirty="0" smtClean="0">
                <a:solidFill>
                  <a:schemeClr val="accent2">
                    <a:lumMod val="50000"/>
                  </a:schemeClr>
                </a:solidFill>
              </a:rPr>
              <a:t>SDS Page</a:t>
            </a:r>
          </a:p>
          <a:p>
            <a:pPr algn="just">
              <a:buFont typeface="Courier New" pitchFamily="49" charset="0"/>
              <a:buChar char="o"/>
            </a:pPr>
            <a:endParaRPr lang="en-US" sz="2350" b="1" dirty="0" smtClean="0"/>
          </a:p>
          <a:p>
            <a:pPr algn="just">
              <a:buFont typeface="Courier New" pitchFamily="49" charset="0"/>
              <a:buChar char="o"/>
            </a:pPr>
            <a:r>
              <a:rPr lang="en-US" sz="2350" b="1" dirty="0" smtClean="0"/>
              <a:t> </a:t>
            </a:r>
            <a:r>
              <a:rPr lang="el-GR" sz="2350" b="1" dirty="0" err="1" smtClean="0"/>
              <a:t>Ανοσοαποτύπωση</a:t>
            </a:r>
            <a:r>
              <a:rPr lang="el-GR" sz="2350" b="1" dirty="0" smtClean="0"/>
              <a:t> </a:t>
            </a:r>
            <a:r>
              <a:rPr lang="el-GR" sz="2350" b="1" dirty="0" err="1" smtClean="0"/>
              <a:t>πρωτεϊνης</a:t>
            </a:r>
            <a:r>
              <a:rPr lang="el-GR" sz="2350" b="1" dirty="0" smtClean="0"/>
              <a:t> </a:t>
            </a:r>
            <a:r>
              <a:rPr lang="en-US" sz="2350" b="1" dirty="0" err="1" smtClean="0">
                <a:solidFill>
                  <a:schemeClr val="accent2">
                    <a:lumMod val="50000"/>
                  </a:schemeClr>
                </a:solidFill>
              </a:rPr>
              <a:t>pERK</a:t>
            </a:r>
            <a:r>
              <a:rPr lang="en-US" sz="235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350" b="1" dirty="0" smtClean="0"/>
              <a:t>– </a:t>
            </a:r>
            <a:r>
              <a:rPr lang="el-GR" sz="2350" b="1" dirty="0" smtClean="0">
                <a:solidFill>
                  <a:schemeClr val="accent2">
                    <a:lumMod val="50000"/>
                  </a:schemeClr>
                </a:solidFill>
              </a:rPr>
              <a:t>Μέθοδος </a:t>
            </a:r>
            <a:r>
              <a:rPr lang="en-US" sz="2350" b="1" dirty="0" smtClean="0">
                <a:solidFill>
                  <a:schemeClr val="accent2">
                    <a:lumMod val="50000"/>
                  </a:schemeClr>
                </a:solidFill>
              </a:rPr>
              <a:t>Western Blot</a:t>
            </a:r>
            <a:endParaRPr lang="el-GR" sz="235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Ορθογώνιο"/>
          <p:cNvSpPr/>
          <p:nvPr/>
        </p:nvSpPr>
        <p:spPr>
          <a:xfrm>
            <a:off x="0" y="0"/>
            <a:ext cx="9144000" cy="12144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6 - TextBox"/>
          <p:cNvSpPr txBox="1"/>
          <p:nvPr/>
        </p:nvSpPr>
        <p:spPr>
          <a:xfrm>
            <a:off x="214282" y="285728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b="1" dirty="0" smtClean="0">
                <a:solidFill>
                  <a:schemeClr val="bg1"/>
                </a:solidFill>
              </a:rPr>
              <a:t>Βιολογικό Υλικό και Μεθοδολογία</a:t>
            </a:r>
            <a:endParaRPr lang="el-GR" sz="3600" b="1" dirty="0">
              <a:solidFill>
                <a:schemeClr val="bg1"/>
              </a:solidFill>
            </a:endParaRP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2071670" y="2500306"/>
            <a:ext cx="1944687" cy="571500"/>
            <a:chOff x="675" y="2885"/>
            <a:chExt cx="1740" cy="54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677" y="2885"/>
              <a:ext cx="1505" cy="230"/>
            </a:xfrm>
            <a:custGeom>
              <a:avLst/>
              <a:gdLst>
                <a:gd name="T0" fmla="*/ 2147483647 w 602"/>
                <a:gd name="T1" fmla="*/ 642830217 h 86"/>
                <a:gd name="T2" fmla="*/ 2147483647 w 602"/>
                <a:gd name="T3" fmla="*/ 0 h 86"/>
                <a:gd name="T4" fmla="*/ 2147483647 w 602"/>
                <a:gd name="T5" fmla="*/ 0 h 86"/>
                <a:gd name="T6" fmla="*/ 2147483647 w 602"/>
                <a:gd name="T7" fmla="*/ 383878122 h 86"/>
                <a:gd name="T8" fmla="*/ 2147483647 w 602"/>
                <a:gd name="T9" fmla="*/ 2147483647 h 86"/>
                <a:gd name="T10" fmla="*/ 2147483647 w 602"/>
                <a:gd name="T11" fmla="*/ 2147483647 h 86"/>
                <a:gd name="T12" fmla="*/ 2147483647 w 602"/>
                <a:gd name="T13" fmla="*/ 2147483647 h 86"/>
                <a:gd name="T14" fmla="*/ 2147483647 w 602"/>
                <a:gd name="T15" fmla="*/ 2147483647 h 86"/>
                <a:gd name="T16" fmla="*/ 2147483647 w 602"/>
                <a:gd name="T17" fmla="*/ 2147483647 h 86"/>
                <a:gd name="T18" fmla="*/ 651949016 w 602"/>
                <a:gd name="T19" fmla="*/ 2147483647 h 86"/>
                <a:gd name="T20" fmla="*/ 0 w 602"/>
                <a:gd name="T21" fmla="*/ 2147483647 h 86"/>
                <a:gd name="T22" fmla="*/ 0 w 602"/>
                <a:gd name="T23" fmla="*/ 2147483647 h 86"/>
                <a:gd name="T24" fmla="*/ 2147483647 w 602"/>
                <a:gd name="T25" fmla="*/ 642830217 h 8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02"/>
                <a:gd name="T40" fmla="*/ 0 h 86"/>
                <a:gd name="T41" fmla="*/ 602 w 602"/>
                <a:gd name="T42" fmla="*/ 86 h 8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02" h="86">
                  <a:moveTo>
                    <a:pt x="59" y="2"/>
                  </a:moveTo>
                  <a:cubicBezTo>
                    <a:pt x="60" y="1"/>
                    <a:pt x="62" y="0"/>
                    <a:pt x="65" y="0"/>
                  </a:cubicBezTo>
                  <a:cubicBezTo>
                    <a:pt x="80" y="0"/>
                    <a:pt x="511" y="0"/>
                    <a:pt x="524" y="0"/>
                  </a:cubicBezTo>
                  <a:cubicBezTo>
                    <a:pt x="526" y="0"/>
                    <a:pt x="532" y="0"/>
                    <a:pt x="535" y="1"/>
                  </a:cubicBezTo>
                  <a:cubicBezTo>
                    <a:pt x="538" y="1"/>
                    <a:pt x="595" y="9"/>
                    <a:pt x="602" y="12"/>
                  </a:cubicBezTo>
                  <a:cubicBezTo>
                    <a:pt x="589" y="31"/>
                    <a:pt x="573" y="63"/>
                    <a:pt x="567" y="72"/>
                  </a:cubicBezTo>
                  <a:cubicBezTo>
                    <a:pt x="567" y="72"/>
                    <a:pt x="567" y="72"/>
                    <a:pt x="567" y="72"/>
                  </a:cubicBezTo>
                  <a:cubicBezTo>
                    <a:pt x="545" y="76"/>
                    <a:pt x="486" y="81"/>
                    <a:pt x="481" y="81"/>
                  </a:cubicBezTo>
                  <a:cubicBezTo>
                    <a:pt x="473" y="82"/>
                    <a:pt x="471" y="82"/>
                    <a:pt x="458" y="82"/>
                  </a:cubicBezTo>
                  <a:cubicBezTo>
                    <a:pt x="446" y="82"/>
                    <a:pt x="22" y="82"/>
                    <a:pt x="7" y="82"/>
                  </a:cubicBezTo>
                  <a:cubicBezTo>
                    <a:pt x="3" y="82"/>
                    <a:pt x="1" y="83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4" y="78"/>
                    <a:pt x="54" y="6"/>
                    <a:pt x="59" y="2"/>
                  </a:cubicBezTo>
                  <a:close/>
                </a:path>
              </a:pathLst>
            </a:custGeom>
            <a:solidFill>
              <a:srgbClr val="E8F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820" y="2885"/>
              <a:ext cx="1362" cy="323"/>
            </a:xfrm>
            <a:custGeom>
              <a:avLst/>
              <a:gdLst>
                <a:gd name="T0" fmla="*/ 2147483647 w 545"/>
                <a:gd name="T1" fmla="*/ 2147483647 h 121"/>
                <a:gd name="T2" fmla="*/ 2147483647 w 545"/>
                <a:gd name="T3" fmla="*/ 2147483647 h 121"/>
                <a:gd name="T4" fmla="*/ 2147483647 w 545"/>
                <a:gd name="T5" fmla="*/ 2147483647 h 121"/>
                <a:gd name="T6" fmla="*/ 2147483647 w 545"/>
                <a:gd name="T7" fmla="*/ 371167375 h 121"/>
                <a:gd name="T8" fmla="*/ 2147483647 w 545"/>
                <a:gd name="T9" fmla="*/ 0 h 121"/>
                <a:gd name="T10" fmla="*/ 722373528 w 545"/>
                <a:gd name="T11" fmla="*/ 0 h 121"/>
                <a:gd name="T12" fmla="*/ 173038399 w 545"/>
                <a:gd name="T13" fmla="*/ 617556710 h 121"/>
                <a:gd name="T14" fmla="*/ 173038399 w 545"/>
                <a:gd name="T15" fmla="*/ 617556710 h 121"/>
                <a:gd name="T16" fmla="*/ 0 w 545"/>
                <a:gd name="T17" fmla="*/ 2147483647 h 121"/>
                <a:gd name="T18" fmla="*/ 0 w 545"/>
                <a:gd name="T19" fmla="*/ 2147483647 h 121"/>
                <a:gd name="T20" fmla="*/ 895711416 w 545"/>
                <a:gd name="T21" fmla="*/ 2147483647 h 121"/>
                <a:gd name="T22" fmla="*/ 965141897 w 545"/>
                <a:gd name="T23" fmla="*/ 2147483647 h 121"/>
                <a:gd name="T24" fmla="*/ 1330875630 w 545"/>
                <a:gd name="T25" fmla="*/ 2147483647 h 121"/>
                <a:gd name="T26" fmla="*/ 2147483647 w 545"/>
                <a:gd name="T27" fmla="*/ 2147483647 h 121"/>
                <a:gd name="T28" fmla="*/ 2147483647 w 545"/>
                <a:gd name="T29" fmla="*/ 2147483647 h 12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45"/>
                <a:gd name="T46" fmla="*/ 0 h 121"/>
                <a:gd name="T47" fmla="*/ 545 w 545"/>
                <a:gd name="T48" fmla="*/ 121 h 12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45" h="121">
                  <a:moveTo>
                    <a:pt x="544" y="103"/>
                  </a:moveTo>
                  <a:cubicBezTo>
                    <a:pt x="545" y="102"/>
                    <a:pt x="545" y="102"/>
                    <a:pt x="545" y="102"/>
                  </a:cubicBezTo>
                  <a:cubicBezTo>
                    <a:pt x="545" y="12"/>
                    <a:pt x="545" y="12"/>
                    <a:pt x="545" y="12"/>
                  </a:cubicBezTo>
                  <a:cubicBezTo>
                    <a:pt x="538" y="9"/>
                    <a:pt x="481" y="1"/>
                    <a:pt x="478" y="1"/>
                  </a:cubicBezTo>
                  <a:cubicBezTo>
                    <a:pt x="475" y="0"/>
                    <a:pt x="469" y="0"/>
                    <a:pt x="46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4"/>
                    <a:pt x="0" y="8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20"/>
                    <a:pt x="3" y="121"/>
                    <a:pt x="10" y="121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15" y="121"/>
                    <a:pt x="15" y="121"/>
                    <a:pt x="15" y="121"/>
                  </a:cubicBezTo>
                  <a:cubicBezTo>
                    <a:pt x="467" y="121"/>
                    <a:pt x="467" y="121"/>
                    <a:pt x="467" y="121"/>
                  </a:cubicBezTo>
                  <a:cubicBezTo>
                    <a:pt x="485" y="121"/>
                    <a:pt x="544" y="103"/>
                    <a:pt x="544" y="103"/>
                  </a:cubicBezTo>
                  <a:close/>
                </a:path>
              </a:pathLst>
            </a:custGeom>
            <a:solidFill>
              <a:srgbClr val="CDEC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007" y="2888"/>
              <a:ext cx="175" cy="317"/>
            </a:xfrm>
            <a:custGeom>
              <a:avLst/>
              <a:gdLst>
                <a:gd name="T0" fmla="*/ 0 w 70"/>
                <a:gd name="T1" fmla="*/ 0 h 119"/>
                <a:gd name="T2" fmla="*/ 0 w 70"/>
                <a:gd name="T3" fmla="*/ 0 h 119"/>
                <a:gd name="T4" fmla="*/ 0 w 70"/>
                <a:gd name="T5" fmla="*/ 2147483647 h 119"/>
                <a:gd name="T6" fmla="*/ 2147483647 w 70"/>
                <a:gd name="T7" fmla="*/ 2147483647 h 119"/>
                <a:gd name="T8" fmla="*/ 2147483647 w 70"/>
                <a:gd name="T9" fmla="*/ 2147483647 h 119"/>
                <a:gd name="T10" fmla="*/ 2147483647 w 70"/>
                <a:gd name="T11" fmla="*/ 2147483647 h 119"/>
                <a:gd name="T12" fmla="*/ 290552433 w 70"/>
                <a:gd name="T13" fmla="*/ 0 h 119"/>
                <a:gd name="T14" fmla="*/ 0 w 70"/>
                <a:gd name="T15" fmla="*/ 0 h 1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0"/>
                <a:gd name="T25" fmla="*/ 0 h 119"/>
                <a:gd name="T26" fmla="*/ 70 w 70"/>
                <a:gd name="T27" fmla="*/ 119 h 1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0" h="11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24" y="116"/>
                    <a:pt x="69" y="102"/>
                    <a:pt x="69" y="102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3" y="8"/>
                    <a:pt x="6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8F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675" y="3077"/>
              <a:ext cx="1420" cy="350"/>
            </a:xfrm>
            <a:custGeom>
              <a:avLst/>
              <a:gdLst>
                <a:gd name="T0" fmla="*/ 726380808 w 568"/>
                <a:gd name="T1" fmla="*/ 2147483647 h 131"/>
                <a:gd name="T2" fmla="*/ 2147483647 w 568"/>
                <a:gd name="T3" fmla="*/ 2147483647 h 131"/>
                <a:gd name="T4" fmla="*/ 2147483647 w 568"/>
                <a:gd name="T5" fmla="*/ 2147483647 h 131"/>
                <a:gd name="T6" fmla="*/ 2147483647 w 568"/>
                <a:gd name="T7" fmla="*/ 0 h 131"/>
                <a:gd name="T8" fmla="*/ 2147483647 w 568"/>
                <a:gd name="T9" fmla="*/ 2147483647 h 131"/>
                <a:gd name="T10" fmla="*/ 2147483647 w 568"/>
                <a:gd name="T11" fmla="*/ 2147483647 h 131"/>
                <a:gd name="T12" fmla="*/ 2147483647 w 568"/>
                <a:gd name="T13" fmla="*/ 2147483647 h 131"/>
                <a:gd name="T14" fmla="*/ 1016965003 w 568"/>
                <a:gd name="T15" fmla="*/ 2147483647 h 131"/>
                <a:gd name="T16" fmla="*/ 900426813 w 568"/>
                <a:gd name="T17" fmla="*/ 2147483647 h 131"/>
                <a:gd name="T18" fmla="*/ 0 w 568"/>
                <a:gd name="T19" fmla="*/ 2147483647 h 131"/>
                <a:gd name="T20" fmla="*/ 0 w 568"/>
                <a:gd name="T21" fmla="*/ 2147483647 h 131"/>
                <a:gd name="T22" fmla="*/ 726380808 w 568"/>
                <a:gd name="T23" fmla="*/ 2147483647 h 13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68"/>
                <a:gd name="T37" fmla="*/ 0 h 131"/>
                <a:gd name="T38" fmla="*/ 568 w 568"/>
                <a:gd name="T39" fmla="*/ 131 h 13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68" h="131">
                  <a:moveTo>
                    <a:pt x="8" y="10"/>
                  </a:moveTo>
                  <a:cubicBezTo>
                    <a:pt x="459" y="10"/>
                    <a:pt x="459" y="10"/>
                    <a:pt x="459" y="10"/>
                  </a:cubicBezTo>
                  <a:cubicBezTo>
                    <a:pt x="472" y="10"/>
                    <a:pt x="474" y="10"/>
                    <a:pt x="482" y="9"/>
                  </a:cubicBezTo>
                  <a:cubicBezTo>
                    <a:pt x="487" y="9"/>
                    <a:pt x="546" y="4"/>
                    <a:pt x="568" y="0"/>
                  </a:cubicBezTo>
                  <a:cubicBezTo>
                    <a:pt x="568" y="94"/>
                    <a:pt x="568" y="94"/>
                    <a:pt x="568" y="94"/>
                  </a:cubicBezTo>
                  <a:cubicBezTo>
                    <a:pt x="546" y="103"/>
                    <a:pt x="487" y="129"/>
                    <a:pt x="482" y="130"/>
                  </a:cubicBezTo>
                  <a:cubicBezTo>
                    <a:pt x="474" y="131"/>
                    <a:pt x="472" y="131"/>
                    <a:pt x="459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3" y="131"/>
                    <a:pt x="0" y="130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5"/>
                    <a:pt x="0" y="10"/>
                    <a:pt x="8" y="10"/>
                  </a:cubicBezTo>
                  <a:close/>
                </a:path>
              </a:pathLst>
            </a:custGeom>
            <a:solidFill>
              <a:srgbClr val="B0E2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1857" y="3077"/>
              <a:ext cx="238" cy="350"/>
            </a:xfrm>
            <a:custGeom>
              <a:avLst/>
              <a:gdLst>
                <a:gd name="T0" fmla="*/ 0 w 95"/>
                <a:gd name="T1" fmla="*/ 2147483647 h 131"/>
                <a:gd name="T2" fmla="*/ 0 w 95"/>
                <a:gd name="T3" fmla="*/ 2147483647 h 131"/>
                <a:gd name="T4" fmla="*/ 873509384 w 95"/>
                <a:gd name="T5" fmla="*/ 2147483647 h 131"/>
                <a:gd name="T6" fmla="*/ 2147483647 w 95"/>
                <a:gd name="T7" fmla="*/ 2147483647 h 131"/>
                <a:gd name="T8" fmla="*/ 2147483647 w 95"/>
                <a:gd name="T9" fmla="*/ 0 h 131"/>
                <a:gd name="T10" fmla="*/ 873509384 w 95"/>
                <a:gd name="T11" fmla="*/ 2147483647 h 131"/>
                <a:gd name="T12" fmla="*/ 0 w 95"/>
                <a:gd name="T13" fmla="*/ 2147483647 h 1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5"/>
                <a:gd name="T22" fmla="*/ 0 h 131"/>
                <a:gd name="T23" fmla="*/ 95 w 95"/>
                <a:gd name="T24" fmla="*/ 131 h 1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5" h="131">
                  <a:moveTo>
                    <a:pt x="0" y="10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3" y="130"/>
                    <a:pt x="5" y="130"/>
                    <a:pt x="9" y="130"/>
                  </a:cubicBezTo>
                  <a:cubicBezTo>
                    <a:pt x="14" y="129"/>
                    <a:pt x="73" y="103"/>
                    <a:pt x="95" y="9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73" y="4"/>
                    <a:pt x="14" y="9"/>
                    <a:pt x="9" y="9"/>
                  </a:cubicBezTo>
                  <a:cubicBezTo>
                    <a:pt x="5" y="10"/>
                    <a:pt x="3" y="10"/>
                    <a:pt x="0" y="10"/>
                  </a:cubicBezTo>
                  <a:close/>
                </a:path>
              </a:pathLst>
            </a:custGeom>
            <a:solidFill>
              <a:srgbClr val="98D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1860" y="3104"/>
              <a:ext cx="1" cy="320"/>
            </a:xfrm>
            <a:custGeom>
              <a:avLst/>
              <a:gdLst>
                <a:gd name="T0" fmla="*/ 0 w 1"/>
                <a:gd name="T1" fmla="*/ 0 h 320"/>
                <a:gd name="T2" fmla="*/ 0 w 1"/>
                <a:gd name="T3" fmla="*/ 320 h 320"/>
                <a:gd name="T4" fmla="*/ 0 w 1"/>
                <a:gd name="T5" fmla="*/ 0 h 320"/>
                <a:gd name="T6" fmla="*/ 0 60000 65536"/>
                <a:gd name="T7" fmla="*/ 0 60000 65536"/>
                <a:gd name="T8" fmla="*/ 0 60000 65536"/>
                <a:gd name="T9" fmla="*/ 0 w 1"/>
                <a:gd name="T10" fmla="*/ 0 h 320"/>
                <a:gd name="T11" fmla="*/ 1 w 1"/>
                <a:gd name="T12" fmla="*/ 320 h 3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320">
                  <a:moveTo>
                    <a:pt x="0" y="0"/>
                  </a:moveTo>
                  <a:lnTo>
                    <a:pt x="0" y="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E5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1860" y="3104"/>
              <a:ext cx="1" cy="3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680" y="3205"/>
              <a:ext cx="142" cy="214"/>
            </a:xfrm>
            <a:custGeom>
              <a:avLst/>
              <a:gdLst>
                <a:gd name="T0" fmla="*/ 0 w 57"/>
                <a:gd name="T1" fmla="*/ 2147483647 h 80"/>
                <a:gd name="T2" fmla="*/ 2147483647 w 57"/>
                <a:gd name="T3" fmla="*/ 0 h 80"/>
                <a:gd name="T4" fmla="*/ 0 60000 65536"/>
                <a:gd name="T5" fmla="*/ 0 60000 65536"/>
                <a:gd name="T6" fmla="*/ 0 w 57"/>
                <a:gd name="T7" fmla="*/ 0 h 80"/>
                <a:gd name="T8" fmla="*/ 57 w 57"/>
                <a:gd name="T9" fmla="*/ 80 h 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" h="80">
                  <a:moveTo>
                    <a:pt x="0" y="80"/>
                  </a:moveTo>
                  <a:cubicBezTo>
                    <a:pt x="10" y="65"/>
                    <a:pt x="52" y="4"/>
                    <a:pt x="57" y="0"/>
                  </a:cubicBezTo>
                </a:path>
              </a:pathLst>
            </a:custGeom>
            <a:solidFill>
              <a:srgbClr val="BAE5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1862" y="3205"/>
              <a:ext cx="145" cy="219"/>
            </a:xfrm>
            <a:custGeom>
              <a:avLst/>
              <a:gdLst>
                <a:gd name="T0" fmla="*/ 0 w 58"/>
                <a:gd name="T1" fmla="*/ 2147483647 h 82"/>
                <a:gd name="T2" fmla="*/ 2147483647 w 58"/>
                <a:gd name="T3" fmla="*/ 0 h 82"/>
                <a:gd name="T4" fmla="*/ 0 60000 65536"/>
                <a:gd name="T5" fmla="*/ 0 60000 65536"/>
                <a:gd name="T6" fmla="*/ 0 w 58"/>
                <a:gd name="T7" fmla="*/ 0 h 82"/>
                <a:gd name="T8" fmla="*/ 58 w 58"/>
                <a:gd name="T9" fmla="*/ 82 h 8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8" h="82">
                  <a:moveTo>
                    <a:pt x="0" y="82"/>
                  </a:moveTo>
                  <a:cubicBezTo>
                    <a:pt x="10" y="66"/>
                    <a:pt x="53" y="4"/>
                    <a:pt x="58" y="0"/>
                  </a:cubicBezTo>
                </a:path>
              </a:pathLst>
            </a:custGeom>
            <a:solidFill>
              <a:srgbClr val="BAE5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2095" y="2917"/>
              <a:ext cx="87" cy="411"/>
            </a:xfrm>
            <a:custGeom>
              <a:avLst/>
              <a:gdLst>
                <a:gd name="T0" fmla="*/ 2147483647 w 35"/>
                <a:gd name="T1" fmla="*/ 2147483647 h 154"/>
                <a:gd name="T2" fmla="*/ 0 w 35"/>
                <a:gd name="T3" fmla="*/ 2147483647 h 154"/>
                <a:gd name="T4" fmla="*/ 0 w 35"/>
                <a:gd name="T5" fmla="*/ 2147483647 h 154"/>
                <a:gd name="T6" fmla="*/ 0 w 35"/>
                <a:gd name="T7" fmla="*/ 2147483647 h 154"/>
                <a:gd name="T8" fmla="*/ 0 w 35"/>
                <a:gd name="T9" fmla="*/ 2147483647 h 154"/>
                <a:gd name="T10" fmla="*/ 2147483647 w 35"/>
                <a:gd name="T11" fmla="*/ 0 h 154"/>
                <a:gd name="T12" fmla="*/ 2147483647 w 35"/>
                <a:gd name="T13" fmla="*/ 2147483647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"/>
                <a:gd name="T22" fmla="*/ 0 h 154"/>
                <a:gd name="T23" fmla="*/ 35 w 35"/>
                <a:gd name="T24" fmla="*/ 154 h 1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" h="154">
                  <a:moveTo>
                    <a:pt x="35" y="93"/>
                  </a:moveTo>
                  <a:cubicBezTo>
                    <a:pt x="22" y="113"/>
                    <a:pt x="6" y="145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6" y="51"/>
                    <a:pt x="22" y="19"/>
                    <a:pt x="35" y="0"/>
                  </a:cubicBezTo>
                  <a:lnTo>
                    <a:pt x="35" y="93"/>
                  </a:lnTo>
                  <a:close/>
                </a:path>
              </a:pathLst>
            </a:custGeom>
            <a:solidFill>
              <a:srgbClr val="A1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2130" y="3013"/>
              <a:ext cx="65" cy="216"/>
            </a:xfrm>
            <a:custGeom>
              <a:avLst/>
              <a:gdLst>
                <a:gd name="T0" fmla="*/ 1921537356 w 26"/>
                <a:gd name="T1" fmla="*/ 2147483647 h 81"/>
                <a:gd name="T2" fmla="*/ 1816154987 w 26"/>
                <a:gd name="T3" fmla="*/ 0 h 81"/>
                <a:gd name="T4" fmla="*/ 290584955 w 26"/>
                <a:gd name="T5" fmla="*/ 365188812 h 81"/>
                <a:gd name="T6" fmla="*/ 116234006 w 26"/>
                <a:gd name="T7" fmla="*/ 2147483647 h 81"/>
                <a:gd name="T8" fmla="*/ 845671112 w 26"/>
                <a:gd name="T9" fmla="*/ 2147483647 h 81"/>
                <a:gd name="T10" fmla="*/ 2147483647 w 26"/>
                <a:gd name="T11" fmla="*/ 2147483647 h 81"/>
                <a:gd name="T12" fmla="*/ 1921537356 w 26"/>
                <a:gd name="T13" fmla="*/ 2147483647 h 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"/>
                <a:gd name="T22" fmla="*/ 0 h 81"/>
                <a:gd name="T23" fmla="*/ 26 w 26"/>
                <a:gd name="T24" fmla="*/ 81 h 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" h="81">
                  <a:moveTo>
                    <a:pt x="21" y="40"/>
                  </a:moveTo>
                  <a:cubicBezTo>
                    <a:pt x="20" y="24"/>
                    <a:pt x="20" y="10"/>
                    <a:pt x="20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0" y="19"/>
                    <a:pt x="1" y="41"/>
                  </a:cubicBezTo>
                  <a:cubicBezTo>
                    <a:pt x="3" y="63"/>
                    <a:pt x="6" y="81"/>
                    <a:pt x="9" y="81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4" y="69"/>
                    <a:pt x="22" y="55"/>
                    <a:pt x="21" y="40"/>
                  </a:cubicBezTo>
                  <a:close/>
                </a:path>
              </a:pathLst>
            </a:custGeom>
            <a:solidFill>
              <a:srgbClr val="BFE7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675" y="3053"/>
              <a:ext cx="1507" cy="374"/>
            </a:xfrm>
            <a:custGeom>
              <a:avLst/>
              <a:gdLst>
                <a:gd name="T0" fmla="*/ 2147483647 w 603"/>
                <a:gd name="T1" fmla="*/ 0 h 140"/>
                <a:gd name="T2" fmla="*/ 2147483647 w 603"/>
                <a:gd name="T3" fmla="*/ 632786353 h 140"/>
                <a:gd name="T4" fmla="*/ 69292042 w 603"/>
                <a:gd name="T5" fmla="*/ 2147483647 h 140"/>
                <a:gd name="T6" fmla="*/ 0 w 603"/>
                <a:gd name="T7" fmla="*/ 2147483647 h 140"/>
                <a:gd name="T8" fmla="*/ 0 w 603"/>
                <a:gd name="T9" fmla="*/ 2147483647 h 140"/>
                <a:gd name="T10" fmla="*/ 896153827 w 603"/>
                <a:gd name="T11" fmla="*/ 2147483647 h 140"/>
                <a:gd name="T12" fmla="*/ 965616192 w 603"/>
                <a:gd name="T13" fmla="*/ 2147483647 h 140"/>
                <a:gd name="T14" fmla="*/ 2147483647 w 603"/>
                <a:gd name="T15" fmla="*/ 2147483647 h 140"/>
                <a:gd name="T16" fmla="*/ 2147483647 w 603"/>
                <a:gd name="T17" fmla="*/ 2147483647 h 140"/>
                <a:gd name="T18" fmla="*/ 2147483647 w 603"/>
                <a:gd name="T19" fmla="*/ 2147483647 h 140"/>
                <a:gd name="T20" fmla="*/ 2147483647 w 603"/>
                <a:gd name="T21" fmla="*/ 2147483647 h 140"/>
                <a:gd name="T22" fmla="*/ 2147483647 w 603"/>
                <a:gd name="T23" fmla="*/ 2147483647 h 140"/>
                <a:gd name="T24" fmla="*/ 2147483647 w 603"/>
                <a:gd name="T25" fmla="*/ 0 h 140"/>
                <a:gd name="T26" fmla="*/ 2147483647 w 603"/>
                <a:gd name="T27" fmla="*/ 0 h 1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03"/>
                <a:gd name="T43" fmla="*/ 0 h 140"/>
                <a:gd name="T44" fmla="*/ 603 w 603"/>
                <a:gd name="T45" fmla="*/ 140 h 1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03" h="140">
                  <a:moveTo>
                    <a:pt x="66" y="0"/>
                  </a:moveTo>
                  <a:cubicBezTo>
                    <a:pt x="63" y="0"/>
                    <a:pt x="61" y="1"/>
                    <a:pt x="60" y="2"/>
                  </a:cubicBezTo>
                  <a:cubicBezTo>
                    <a:pt x="55" y="6"/>
                    <a:pt x="5" y="78"/>
                    <a:pt x="1" y="85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9"/>
                    <a:pt x="3" y="140"/>
                    <a:pt x="10" y="140"/>
                  </a:cubicBezTo>
                  <a:cubicBezTo>
                    <a:pt x="11" y="140"/>
                    <a:pt x="11" y="140"/>
                    <a:pt x="11" y="140"/>
                  </a:cubicBezTo>
                  <a:cubicBezTo>
                    <a:pt x="286" y="140"/>
                    <a:pt x="286" y="140"/>
                    <a:pt x="286" y="140"/>
                  </a:cubicBezTo>
                  <a:cubicBezTo>
                    <a:pt x="500" y="132"/>
                    <a:pt x="500" y="132"/>
                    <a:pt x="500" y="132"/>
                  </a:cubicBezTo>
                  <a:cubicBezTo>
                    <a:pt x="521" y="123"/>
                    <a:pt x="553" y="109"/>
                    <a:pt x="568" y="103"/>
                  </a:cubicBezTo>
                  <a:cubicBezTo>
                    <a:pt x="568" y="103"/>
                    <a:pt x="568" y="103"/>
                    <a:pt x="568" y="103"/>
                  </a:cubicBezTo>
                  <a:cubicBezTo>
                    <a:pt x="574" y="94"/>
                    <a:pt x="590" y="62"/>
                    <a:pt x="603" y="42"/>
                  </a:cubicBezTo>
                  <a:cubicBezTo>
                    <a:pt x="603" y="0"/>
                    <a:pt x="603" y="0"/>
                    <a:pt x="603" y="0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CF96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1862" y="3056"/>
              <a:ext cx="230" cy="253"/>
            </a:xfrm>
            <a:custGeom>
              <a:avLst/>
              <a:gdLst>
                <a:gd name="T0" fmla="*/ 0 w 230"/>
                <a:gd name="T1" fmla="*/ 253 h 253"/>
                <a:gd name="T2" fmla="*/ 230 w 230"/>
                <a:gd name="T3" fmla="*/ 219 h 253"/>
                <a:gd name="T4" fmla="*/ 230 w 230"/>
                <a:gd name="T5" fmla="*/ 0 h 253"/>
                <a:gd name="T6" fmla="*/ 0 w 230"/>
                <a:gd name="T7" fmla="*/ 3 h 253"/>
                <a:gd name="T8" fmla="*/ 0 w 230"/>
                <a:gd name="T9" fmla="*/ 253 h 2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"/>
                <a:gd name="T16" fmla="*/ 0 h 253"/>
                <a:gd name="T17" fmla="*/ 230 w 230"/>
                <a:gd name="T18" fmla="*/ 253 h 2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" h="253">
                  <a:moveTo>
                    <a:pt x="0" y="253"/>
                  </a:moveTo>
                  <a:lnTo>
                    <a:pt x="230" y="219"/>
                  </a:lnTo>
                  <a:lnTo>
                    <a:pt x="230" y="0"/>
                  </a:lnTo>
                  <a:lnTo>
                    <a:pt x="0" y="3"/>
                  </a:lnTo>
                  <a:lnTo>
                    <a:pt x="0" y="253"/>
                  </a:lnTo>
                  <a:close/>
                </a:path>
              </a:pathLst>
            </a:custGeom>
            <a:solidFill>
              <a:srgbClr val="E2B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2095" y="3053"/>
              <a:ext cx="87" cy="275"/>
            </a:xfrm>
            <a:custGeom>
              <a:avLst/>
              <a:gdLst>
                <a:gd name="T0" fmla="*/ 0 w 35"/>
                <a:gd name="T1" fmla="*/ 2147483647 h 103"/>
                <a:gd name="T2" fmla="*/ 0 w 35"/>
                <a:gd name="T3" fmla="*/ 2147483647 h 103"/>
                <a:gd name="T4" fmla="*/ 2147483647 w 35"/>
                <a:gd name="T5" fmla="*/ 2147483647 h 103"/>
                <a:gd name="T6" fmla="*/ 2147483647 w 35"/>
                <a:gd name="T7" fmla="*/ 0 h 103"/>
                <a:gd name="T8" fmla="*/ 394739052 w 35"/>
                <a:gd name="T9" fmla="*/ 0 h 103"/>
                <a:gd name="T10" fmla="*/ 0 w 35"/>
                <a:gd name="T11" fmla="*/ 2147483647 h 1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"/>
                <a:gd name="T19" fmla="*/ 0 h 103"/>
                <a:gd name="T20" fmla="*/ 35 w 35"/>
                <a:gd name="T21" fmla="*/ 103 h 1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" h="103">
                  <a:moveTo>
                    <a:pt x="0" y="9"/>
                  </a:moveTo>
                  <a:cubicBezTo>
                    <a:pt x="0" y="103"/>
                    <a:pt x="0" y="103"/>
                    <a:pt x="0" y="103"/>
                  </a:cubicBezTo>
                  <a:cubicBezTo>
                    <a:pt x="6" y="94"/>
                    <a:pt x="22" y="62"/>
                    <a:pt x="35" y="4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4"/>
                    <a:pt x="2" y="7"/>
                    <a:pt x="0" y="9"/>
                  </a:cubicBezTo>
                  <a:close/>
                </a:path>
              </a:pathLst>
            </a:custGeom>
            <a:solidFill>
              <a:srgbClr val="A654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790" y="3053"/>
              <a:ext cx="1317" cy="51"/>
            </a:xfrm>
            <a:custGeom>
              <a:avLst/>
              <a:gdLst>
                <a:gd name="T0" fmla="*/ 1804997735 w 527"/>
                <a:gd name="T1" fmla="*/ 0 h 19"/>
                <a:gd name="T2" fmla="*/ 1253953115 w 527"/>
                <a:gd name="T3" fmla="*/ 681525503 h 19"/>
                <a:gd name="T4" fmla="*/ 0 w 527"/>
                <a:gd name="T5" fmla="*/ 2147483647 h 19"/>
                <a:gd name="T6" fmla="*/ 2147483647 w 527"/>
                <a:gd name="T7" fmla="*/ 2147483647 h 19"/>
                <a:gd name="T8" fmla="*/ 2147483647 w 527"/>
                <a:gd name="T9" fmla="*/ 2147483647 h 19"/>
                <a:gd name="T10" fmla="*/ 2147483647 w 527"/>
                <a:gd name="T11" fmla="*/ 2147483647 h 19"/>
                <a:gd name="T12" fmla="*/ 2147483647 w 527"/>
                <a:gd name="T13" fmla="*/ 2147483647 h 19"/>
                <a:gd name="T14" fmla="*/ 2147483647 w 527"/>
                <a:gd name="T15" fmla="*/ 0 h 19"/>
                <a:gd name="T16" fmla="*/ 1804997735 w 527"/>
                <a:gd name="T17" fmla="*/ 0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7"/>
                <a:gd name="T28" fmla="*/ 0 h 19"/>
                <a:gd name="T29" fmla="*/ 527 w 527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7" h="19">
                  <a:moveTo>
                    <a:pt x="20" y="0"/>
                  </a:moveTo>
                  <a:cubicBezTo>
                    <a:pt x="17" y="0"/>
                    <a:pt x="15" y="1"/>
                    <a:pt x="14" y="2"/>
                  </a:cubicBezTo>
                  <a:cubicBezTo>
                    <a:pt x="12" y="3"/>
                    <a:pt x="7" y="10"/>
                    <a:pt x="0" y="19"/>
                  </a:cubicBezTo>
                  <a:cubicBezTo>
                    <a:pt x="413" y="19"/>
                    <a:pt x="413" y="19"/>
                    <a:pt x="413" y="19"/>
                  </a:cubicBezTo>
                  <a:cubicBezTo>
                    <a:pt x="426" y="19"/>
                    <a:pt x="428" y="19"/>
                    <a:pt x="436" y="18"/>
                  </a:cubicBezTo>
                  <a:cubicBezTo>
                    <a:pt x="441" y="18"/>
                    <a:pt x="500" y="13"/>
                    <a:pt x="522" y="9"/>
                  </a:cubicBezTo>
                  <a:cubicBezTo>
                    <a:pt x="522" y="9"/>
                    <a:pt x="522" y="9"/>
                    <a:pt x="522" y="9"/>
                  </a:cubicBezTo>
                  <a:cubicBezTo>
                    <a:pt x="524" y="7"/>
                    <a:pt x="525" y="4"/>
                    <a:pt x="527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E5C6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677" y="3053"/>
              <a:ext cx="1505" cy="227"/>
            </a:xfrm>
            <a:custGeom>
              <a:avLst/>
              <a:gdLst>
                <a:gd name="T0" fmla="*/ 2147483647 w 602"/>
                <a:gd name="T1" fmla="*/ 0 h 85"/>
                <a:gd name="T2" fmla="*/ 2147483647 w 602"/>
                <a:gd name="T3" fmla="*/ 0 h 85"/>
                <a:gd name="T4" fmla="*/ 2147483647 w 602"/>
                <a:gd name="T5" fmla="*/ 621483517 h 85"/>
                <a:gd name="T6" fmla="*/ 0 w 602"/>
                <a:gd name="T7" fmla="*/ 2147483647 h 8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02"/>
                <a:gd name="T13" fmla="*/ 0 h 85"/>
                <a:gd name="T14" fmla="*/ 602 w 602"/>
                <a:gd name="T15" fmla="*/ 85 h 8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02" h="85">
                  <a:moveTo>
                    <a:pt x="602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2" y="0"/>
                    <a:pt x="60" y="1"/>
                    <a:pt x="59" y="2"/>
                  </a:cubicBezTo>
                  <a:cubicBezTo>
                    <a:pt x="54" y="6"/>
                    <a:pt x="4" y="78"/>
                    <a:pt x="0" y="85"/>
                  </a:cubicBezTo>
                </a:path>
              </a:pathLst>
            </a:cu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1042" y="2928"/>
              <a:ext cx="1113" cy="163"/>
            </a:xfrm>
            <a:custGeom>
              <a:avLst/>
              <a:gdLst>
                <a:gd name="T0" fmla="*/ 0 w 445"/>
                <a:gd name="T1" fmla="*/ 2147483647 h 61"/>
                <a:gd name="T2" fmla="*/ 2147483647 w 445"/>
                <a:gd name="T3" fmla="*/ 2147483647 h 61"/>
                <a:gd name="T4" fmla="*/ 2147483647 w 445"/>
                <a:gd name="T5" fmla="*/ 2147483647 h 61"/>
                <a:gd name="T6" fmla="*/ 2147483647 w 445"/>
                <a:gd name="T7" fmla="*/ 0 h 61"/>
                <a:gd name="T8" fmla="*/ 2147483647 w 445"/>
                <a:gd name="T9" fmla="*/ 2147483647 h 61"/>
                <a:gd name="T10" fmla="*/ 2147483647 w 445"/>
                <a:gd name="T11" fmla="*/ 2147483647 h 61"/>
                <a:gd name="T12" fmla="*/ 0 w 445"/>
                <a:gd name="T13" fmla="*/ 2147483647 h 6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45"/>
                <a:gd name="T22" fmla="*/ 0 h 61"/>
                <a:gd name="T23" fmla="*/ 445 w 445"/>
                <a:gd name="T24" fmla="*/ 61 h 6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45" h="61">
                  <a:moveTo>
                    <a:pt x="0" y="61"/>
                  </a:moveTo>
                  <a:cubicBezTo>
                    <a:pt x="27" y="61"/>
                    <a:pt x="307" y="61"/>
                    <a:pt x="322" y="61"/>
                  </a:cubicBezTo>
                  <a:cubicBezTo>
                    <a:pt x="338" y="61"/>
                    <a:pt x="411" y="51"/>
                    <a:pt x="416" y="51"/>
                  </a:cubicBezTo>
                  <a:cubicBezTo>
                    <a:pt x="420" y="51"/>
                    <a:pt x="445" y="0"/>
                    <a:pt x="445" y="0"/>
                  </a:cubicBezTo>
                  <a:cubicBezTo>
                    <a:pt x="431" y="15"/>
                    <a:pt x="422" y="40"/>
                    <a:pt x="410" y="43"/>
                  </a:cubicBezTo>
                  <a:cubicBezTo>
                    <a:pt x="399" y="46"/>
                    <a:pt x="330" y="54"/>
                    <a:pt x="318" y="54"/>
                  </a:cubicBezTo>
                  <a:cubicBezTo>
                    <a:pt x="307" y="55"/>
                    <a:pt x="0" y="61"/>
                    <a:pt x="0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1042" y="3053"/>
              <a:ext cx="1050" cy="38"/>
            </a:xfrm>
            <a:custGeom>
              <a:avLst/>
              <a:gdLst>
                <a:gd name="T0" fmla="*/ 2147483647 w 420"/>
                <a:gd name="T1" fmla="*/ 0 h 14"/>
                <a:gd name="T2" fmla="*/ 2147483647 w 420"/>
                <a:gd name="T3" fmla="*/ 2147483647 h 14"/>
                <a:gd name="T4" fmla="*/ 0 w 420"/>
                <a:gd name="T5" fmla="*/ 2147483647 h 14"/>
                <a:gd name="T6" fmla="*/ 2147483647 w 420"/>
                <a:gd name="T7" fmla="*/ 2147483647 h 14"/>
                <a:gd name="T8" fmla="*/ 2147483647 w 420"/>
                <a:gd name="T9" fmla="*/ 1908473958 h 14"/>
                <a:gd name="T10" fmla="*/ 2147483647 w 420"/>
                <a:gd name="T11" fmla="*/ 0 h 14"/>
                <a:gd name="T12" fmla="*/ 2147483647 w 420"/>
                <a:gd name="T13" fmla="*/ 0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0"/>
                <a:gd name="T22" fmla="*/ 0 h 14"/>
                <a:gd name="T23" fmla="*/ 420 w 420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0" h="14">
                  <a:moveTo>
                    <a:pt x="383" y="0"/>
                  </a:moveTo>
                  <a:cubicBezTo>
                    <a:pt x="359" y="3"/>
                    <a:pt x="326" y="7"/>
                    <a:pt x="318" y="7"/>
                  </a:cubicBezTo>
                  <a:cubicBezTo>
                    <a:pt x="307" y="8"/>
                    <a:pt x="0" y="14"/>
                    <a:pt x="0" y="14"/>
                  </a:cubicBezTo>
                  <a:cubicBezTo>
                    <a:pt x="322" y="14"/>
                    <a:pt x="322" y="14"/>
                    <a:pt x="322" y="14"/>
                  </a:cubicBezTo>
                  <a:cubicBezTo>
                    <a:pt x="338" y="14"/>
                    <a:pt x="411" y="4"/>
                    <a:pt x="416" y="4"/>
                  </a:cubicBezTo>
                  <a:cubicBezTo>
                    <a:pt x="416" y="4"/>
                    <a:pt x="418" y="2"/>
                    <a:pt x="420" y="0"/>
                  </a:cubicBezTo>
                  <a:lnTo>
                    <a:pt x="38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675" y="3171"/>
              <a:ext cx="1482" cy="256"/>
            </a:xfrm>
            <a:custGeom>
              <a:avLst/>
              <a:gdLst>
                <a:gd name="T0" fmla="*/ 2147483647 w 593"/>
                <a:gd name="T1" fmla="*/ 2147483647 h 96"/>
                <a:gd name="T2" fmla="*/ 2147483647 w 593"/>
                <a:gd name="T3" fmla="*/ 0 h 96"/>
                <a:gd name="T4" fmla="*/ 2147483647 w 593"/>
                <a:gd name="T5" fmla="*/ 2147483647 h 96"/>
                <a:gd name="T6" fmla="*/ 2147483647 w 593"/>
                <a:gd name="T7" fmla="*/ 2147483647 h 96"/>
                <a:gd name="T8" fmla="*/ 0 w 593"/>
                <a:gd name="T9" fmla="*/ 2147483647 h 96"/>
                <a:gd name="T10" fmla="*/ 0 w 593"/>
                <a:gd name="T11" fmla="*/ 2147483647 h 96"/>
                <a:gd name="T12" fmla="*/ 896104661 w 593"/>
                <a:gd name="T13" fmla="*/ 2147483647 h 96"/>
                <a:gd name="T14" fmla="*/ 965552562 w 593"/>
                <a:gd name="T15" fmla="*/ 2147483647 h 96"/>
                <a:gd name="T16" fmla="*/ 2147483647 w 593"/>
                <a:gd name="T17" fmla="*/ 2147483647 h 96"/>
                <a:gd name="T18" fmla="*/ 2147483647 w 593"/>
                <a:gd name="T19" fmla="*/ 2147483647 h 96"/>
                <a:gd name="T20" fmla="*/ 2147483647 w 593"/>
                <a:gd name="T21" fmla="*/ 2147483647 h 96"/>
                <a:gd name="T22" fmla="*/ 2147483647 w 593"/>
                <a:gd name="T23" fmla="*/ 2147483647 h 96"/>
                <a:gd name="T24" fmla="*/ 2147483647 w 593"/>
                <a:gd name="T25" fmla="*/ 2147483647 h 96"/>
                <a:gd name="T26" fmla="*/ 2147483647 w 593"/>
                <a:gd name="T27" fmla="*/ 2147483647 h 96"/>
                <a:gd name="T28" fmla="*/ 2147483647 w 593"/>
                <a:gd name="T29" fmla="*/ 2147483647 h 96"/>
                <a:gd name="T30" fmla="*/ 2147483647 w 593"/>
                <a:gd name="T31" fmla="*/ 2147483647 h 96"/>
                <a:gd name="T32" fmla="*/ 2147483647 w 593"/>
                <a:gd name="T33" fmla="*/ 2147483647 h 96"/>
                <a:gd name="T34" fmla="*/ 2147483647 w 593"/>
                <a:gd name="T35" fmla="*/ 2147483647 h 96"/>
                <a:gd name="T36" fmla="*/ 2147483647 w 593"/>
                <a:gd name="T37" fmla="*/ 2147483647 h 96"/>
                <a:gd name="T38" fmla="*/ 2147483647 w 593"/>
                <a:gd name="T39" fmla="*/ 2147483647 h 96"/>
                <a:gd name="T40" fmla="*/ 2147483647 w 593"/>
                <a:gd name="T41" fmla="*/ 2147483647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93"/>
                <a:gd name="T64" fmla="*/ 0 h 96"/>
                <a:gd name="T65" fmla="*/ 593 w 593"/>
                <a:gd name="T66" fmla="*/ 96 h 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93" h="96">
                  <a:moveTo>
                    <a:pt x="593" y="14"/>
                  </a:moveTo>
                  <a:cubicBezTo>
                    <a:pt x="586" y="0"/>
                    <a:pt x="586" y="0"/>
                    <a:pt x="586" y="0"/>
                  </a:cubicBezTo>
                  <a:cubicBezTo>
                    <a:pt x="567" y="22"/>
                    <a:pt x="567" y="22"/>
                    <a:pt x="567" y="22"/>
                  </a:cubicBezTo>
                  <a:cubicBezTo>
                    <a:pt x="476" y="41"/>
                    <a:pt x="476" y="41"/>
                    <a:pt x="476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3" y="96"/>
                    <a:pt x="10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459" y="96"/>
                    <a:pt x="459" y="96"/>
                    <a:pt x="459" y="96"/>
                  </a:cubicBezTo>
                  <a:cubicBezTo>
                    <a:pt x="472" y="96"/>
                    <a:pt x="474" y="96"/>
                    <a:pt x="482" y="95"/>
                  </a:cubicBezTo>
                  <a:cubicBezTo>
                    <a:pt x="485" y="95"/>
                    <a:pt x="515" y="82"/>
                    <a:pt x="540" y="71"/>
                  </a:cubicBezTo>
                  <a:cubicBezTo>
                    <a:pt x="540" y="71"/>
                    <a:pt x="541" y="71"/>
                    <a:pt x="541" y="70"/>
                  </a:cubicBezTo>
                  <a:cubicBezTo>
                    <a:pt x="542" y="70"/>
                    <a:pt x="543" y="70"/>
                    <a:pt x="543" y="70"/>
                  </a:cubicBezTo>
                  <a:cubicBezTo>
                    <a:pt x="550" y="66"/>
                    <a:pt x="557" y="64"/>
                    <a:pt x="563" y="61"/>
                  </a:cubicBezTo>
                  <a:cubicBezTo>
                    <a:pt x="563" y="61"/>
                    <a:pt x="563" y="61"/>
                    <a:pt x="563" y="61"/>
                  </a:cubicBezTo>
                  <a:cubicBezTo>
                    <a:pt x="564" y="61"/>
                    <a:pt x="564" y="60"/>
                    <a:pt x="565" y="60"/>
                  </a:cubicBezTo>
                  <a:cubicBezTo>
                    <a:pt x="565" y="60"/>
                    <a:pt x="566" y="60"/>
                    <a:pt x="566" y="60"/>
                  </a:cubicBezTo>
                  <a:cubicBezTo>
                    <a:pt x="567" y="59"/>
                    <a:pt x="568" y="59"/>
                    <a:pt x="568" y="59"/>
                  </a:cubicBezTo>
                  <a:cubicBezTo>
                    <a:pt x="568" y="59"/>
                    <a:pt x="568" y="59"/>
                    <a:pt x="568" y="59"/>
                  </a:cubicBezTo>
                  <a:cubicBezTo>
                    <a:pt x="569" y="58"/>
                    <a:pt x="569" y="58"/>
                    <a:pt x="569" y="57"/>
                  </a:cubicBezTo>
                  <a:cubicBezTo>
                    <a:pt x="574" y="50"/>
                    <a:pt x="583" y="31"/>
                    <a:pt x="593" y="14"/>
                  </a:cubicBezTo>
                  <a:close/>
                </a:path>
              </a:pathLst>
            </a:custGeom>
            <a:solidFill>
              <a:srgbClr val="AD4F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1860" y="3224"/>
              <a:ext cx="237" cy="200"/>
            </a:xfrm>
            <a:custGeom>
              <a:avLst/>
              <a:gdLst>
                <a:gd name="T0" fmla="*/ 2147483647 w 95"/>
                <a:gd name="T1" fmla="*/ 0 h 75"/>
                <a:gd name="T2" fmla="*/ 2147483647 w 95"/>
                <a:gd name="T3" fmla="*/ 607868510 h 75"/>
                <a:gd name="T4" fmla="*/ 168893630 w 95"/>
                <a:gd name="T5" fmla="*/ 2147483647 h 75"/>
                <a:gd name="T6" fmla="*/ 0 w 95"/>
                <a:gd name="T7" fmla="*/ 2147483647 h 75"/>
                <a:gd name="T8" fmla="*/ 0 w 95"/>
                <a:gd name="T9" fmla="*/ 2147483647 h 75"/>
                <a:gd name="T10" fmla="*/ 702028781 w 95"/>
                <a:gd name="T11" fmla="*/ 2147483647 h 75"/>
                <a:gd name="T12" fmla="*/ 2147483647 w 95"/>
                <a:gd name="T13" fmla="*/ 2147483647 h 75"/>
                <a:gd name="T14" fmla="*/ 2147483647 w 95"/>
                <a:gd name="T15" fmla="*/ 2147483647 h 75"/>
                <a:gd name="T16" fmla="*/ 2147483647 w 95"/>
                <a:gd name="T17" fmla="*/ 2147483647 h 75"/>
                <a:gd name="T18" fmla="*/ 2147483647 w 95"/>
                <a:gd name="T19" fmla="*/ 2147483647 h 75"/>
                <a:gd name="T20" fmla="*/ 2147483647 w 95"/>
                <a:gd name="T21" fmla="*/ 2147483647 h 75"/>
                <a:gd name="T22" fmla="*/ 2147483647 w 95"/>
                <a:gd name="T23" fmla="*/ 2147483647 h 75"/>
                <a:gd name="T24" fmla="*/ 2147483647 w 95"/>
                <a:gd name="T25" fmla="*/ 2147483647 h 75"/>
                <a:gd name="T26" fmla="*/ 2147483647 w 95"/>
                <a:gd name="T27" fmla="*/ 2147483647 h 75"/>
                <a:gd name="T28" fmla="*/ 2147483647 w 95"/>
                <a:gd name="T29" fmla="*/ 2147483647 h 75"/>
                <a:gd name="T30" fmla="*/ 2147483647 w 95"/>
                <a:gd name="T31" fmla="*/ 2147483647 h 75"/>
                <a:gd name="T32" fmla="*/ 2147483647 w 95"/>
                <a:gd name="T33" fmla="*/ 0 h 7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5"/>
                <a:gd name="T52" fmla="*/ 0 h 75"/>
                <a:gd name="T53" fmla="*/ 95 w 95"/>
                <a:gd name="T54" fmla="*/ 75 h 7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5" h="75">
                  <a:moveTo>
                    <a:pt x="95" y="0"/>
                  </a:moveTo>
                  <a:cubicBezTo>
                    <a:pt x="93" y="2"/>
                    <a:pt x="93" y="2"/>
                    <a:pt x="93" y="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3" y="75"/>
                    <a:pt x="5" y="75"/>
                    <a:pt x="8" y="75"/>
                  </a:cubicBezTo>
                  <a:cubicBezTo>
                    <a:pt x="11" y="75"/>
                    <a:pt x="41" y="62"/>
                    <a:pt x="66" y="51"/>
                  </a:cubicBezTo>
                  <a:cubicBezTo>
                    <a:pt x="66" y="51"/>
                    <a:pt x="67" y="51"/>
                    <a:pt x="67" y="50"/>
                  </a:cubicBezTo>
                  <a:cubicBezTo>
                    <a:pt x="68" y="50"/>
                    <a:pt x="69" y="50"/>
                    <a:pt x="69" y="50"/>
                  </a:cubicBezTo>
                  <a:cubicBezTo>
                    <a:pt x="76" y="46"/>
                    <a:pt x="83" y="44"/>
                    <a:pt x="89" y="41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90" y="41"/>
                    <a:pt x="90" y="40"/>
                    <a:pt x="91" y="40"/>
                  </a:cubicBezTo>
                  <a:cubicBezTo>
                    <a:pt x="91" y="40"/>
                    <a:pt x="92" y="40"/>
                    <a:pt x="92" y="40"/>
                  </a:cubicBezTo>
                  <a:cubicBezTo>
                    <a:pt x="93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8"/>
                    <a:pt x="95" y="38"/>
                    <a:pt x="95" y="38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BB6B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2095" y="3171"/>
              <a:ext cx="62" cy="157"/>
            </a:xfrm>
            <a:custGeom>
              <a:avLst/>
              <a:gdLst>
                <a:gd name="T0" fmla="*/ 151818768 w 25"/>
                <a:gd name="T1" fmla="*/ 2147483647 h 59"/>
                <a:gd name="T2" fmla="*/ 1777438075 w 25"/>
                <a:gd name="T3" fmla="*/ 2147483647 h 59"/>
                <a:gd name="T4" fmla="*/ 1879957197 w 25"/>
                <a:gd name="T5" fmla="*/ 2147483647 h 59"/>
                <a:gd name="T6" fmla="*/ 1939451783 w 25"/>
                <a:gd name="T7" fmla="*/ 2147483647 h 59"/>
                <a:gd name="T8" fmla="*/ 1410838159 w 25"/>
                <a:gd name="T9" fmla="*/ 0 h 59"/>
                <a:gd name="T10" fmla="*/ 0 w 25"/>
                <a:gd name="T11" fmla="*/ 2147483647 h 59"/>
                <a:gd name="T12" fmla="*/ 0 w 25"/>
                <a:gd name="T13" fmla="*/ 2147483647 h 59"/>
                <a:gd name="T14" fmla="*/ 61217234 w 25"/>
                <a:gd name="T15" fmla="*/ 2147483647 h 59"/>
                <a:gd name="T16" fmla="*/ 151818768 w 25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59"/>
                <a:gd name="T29" fmla="*/ 25 w 25"/>
                <a:gd name="T30" fmla="*/ 59 h 5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59">
                  <a:moveTo>
                    <a:pt x="2" y="57"/>
                  </a:moveTo>
                  <a:cubicBezTo>
                    <a:pt x="6" y="49"/>
                    <a:pt x="14" y="33"/>
                    <a:pt x="23" y="17"/>
                  </a:cubicBezTo>
                  <a:cubicBezTo>
                    <a:pt x="23" y="17"/>
                    <a:pt x="23" y="17"/>
                    <a:pt x="24" y="17"/>
                  </a:cubicBezTo>
                  <a:cubicBezTo>
                    <a:pt x="24" y="16"/>
                    <a:pt x="25" y="15"/>
                    <a:pt x="25" y="1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" y="58"/>
                    <a:pt x="1" y="57"/>
                    <a:pt x="1" y="57"/>
                  </a:cubicBezTo>
                  <a:cubicBezTo>
                    <a:pt x="2" y="57"/>
                    <a:pt x="2" y="57"/>
                    <a:pt x="2" y="57"/>
                  </a:cubicBezTo>
                  <a:close/>
                </a:path>
              </a:pathLst>
            </a:custGeom>
            <a:solidFill>
              <a:srgbClr val="872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690" y="3117"/>
              <a:ext cx="725" cy="232"/>
            </a:xfrm>
            <a:custGeom>
              <a:avLst/>
              <a:gdLst>
                <a:gd name="T0" fmla="*/ 0 w 290"/>
                <a:gd name="T1" fmla="*/ 2147483647 h 87"/>
                <a:gd name="T2" fmla="*/ 0 w 290"/>
                <a:gd name="T3" fmla="*/ 2147483647 h 87"/>
                <a:gd name="T4" fmla="*/ 1016965012 w 290"/>
                <a:gd name="T5" fmla="*/ 0 h 87"/>
                <a:gd name="T6" fmla="*/ 2147483647 w 290"/>
                <a:gd name="T7" fmla="*/ 0 h 87"/>
                <a:gd name="T8" fmla="*/ 1746105505 w 290"/>
                <a:gd name="T9" fmla="*/ 2147483647 h 87"/>
                <a:gd name="T10" fmla="*/ 535678655 w 290"/>
                <a:gd name="T11" fmla="*/ 2147483647 h 87"/>
                <a:gd name="T12" fmla="*/ 0 w 290"/>
                <a:gd name="T13" fmla="*/ 2147483647 h 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0"/>
                <a:gd name="T22" fmla="*/ 0 h 87"/>
                <a:gd name="T23" fmla="*/ 290 w 290"/>
                <a:gd name="T24" fmla="*/ 87 h 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0" h="87">
                  <a:moveTo>
                    <a:pt x="0" y="87"/>
                  </a:moveTo>
                  <a:cubicBezTo>
                    <a:pt x="0" y="53"/>
                    <a:pt x="0" y="18"/>
                    <a:pt x="0" y="10"/>
                  </a:cubicBezTo>
                  <a:cubicBezTo>
                    <a:pt x="0" y="2"/>
                    <a:pt x="2" y="0"/>
                    <a:pt x="11" y="0"/>
                  </a:cubicBezTo>
                  <a:cubicBezTo>
                    <a:pt x="20" y="0"/>
                    <a:pt x="290" y="0"/>
                    <a:pt x="290" y="0"/>
                  </a:cubicBezTo>
                  <a:cubicBezTo>
                    <a:pt x="222" y="3"/>
                    <a:pt x="29" y="7"/>
                    <a:pt x="19" y="9"/>
                  </a:cubicBezTo>
                  <a:cubicBezTo>
                    <a:pt x="9" y="11"/>
                    <a:pt x="7" y="16"/>
                    <a:pt x="6" y="26"/>
                  </a:cubicBezTo>
                  <a:cubicBezTo>
                    <a:pt x="5" y="38"/>
                    <a:pt x="0" y="87"/>
                    <a:pt x="0" y="87"/>
                  </a:cubicBezTo>
                  <a:close/>
                </a:path>
              </a:pathLst>
            </a:custGeom>
            <a:solidFill>
              <a:srgbClr val="79C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690" y="3243"/>
              <a:ext cx="10" cy="106"/>
            </a:xfrm>
            <a:custGeom>
              <a:avLst/>
              <a:gdLst>
                <a:gd name="T0" fmla="*/ 0 w 4"/>
                <a:gd name="T1" fmla="*/ 2147483647 h 40"/>
                <a:gd name="T2" fmla="*/ 360296948 w 4"/>
                <a:gd name="T3" fmla="*/ 0 h 40"/>
                <a:gd name="T4" fmla="*/ 0 w 4"/>
                <a:gd name="T5" fmla="*/ 1738488207 h 40"/>
                <a:gd name="T6" fmla="*/ 0 w 4"/>
                <a:gd name="T7" fmla="*/ 2147483647 h 4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40"/>
                <a:gd name="T14" fmla="*/ 4 w 4"/>
                <a:gd name="T15" fmla="*/ 40 h 4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40">
                  <a:moveTo>
                    <a:pt x="0" y="40"/>
                  </a:moveTo>
                  <a:cubicBezTo>
                    <a:pt x="0" y="40"/>
                    <a:pt x="2" y="18"/>
                    <a:pt x="4" y="0"/>
                  </a:cubicBezTo>
                  <a:cubicBezTo>
                    <a:pt x="3" y="2"/>
                    <a:pt x="1" y="4"/>
                    <a:pt x="0" y="6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AD4F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690" y="3280"/>
              <a:ext cx="7" cy="69"/>
            </a:xfrm>
            <a:custGeom>
              <a:avLst/>
              <a:gdLst>
                <a:gd name="T0" fmla="*/ 0 w 3"/>
                <a:gd name="T1" fmla="*/ 0 h 26"/>
                <a:gd name="T2" fmla="*/ 0 w 3"/>
                <a:gd name="T3" fmla="*/ 2147483647 h 26"/>
                <a:gd name="T4" fmla="*/ 66493427 w 3"/>
                <a:gd name="T5" fmla="*/ 0 h 26"/>
                <a:gd name="T6" fmla="*/ 0 w 3"/>
                <a:gd name="T7" fmla="*/ 0 h 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6"/>
                <a:gd name="T14" fmla="*/ 3 w 3"/>
                <a:gd name="T15" fmla="*/ 26 h 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6">
                  <a:moveTo>
                    <a:pt x="0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1" y="14"/>
                    <a:pt x="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91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770" y="3117"/>
              <a:ext cx="645" cy="22"/>
            </a:xfrm>
            <a:custGeom>
              <a:avLst/>
              <a:gdLst>
                <a:gd name="T0" fmla="*/ 465628100 w 258"/>
                <a:gd name="T1" fmla="*/ 0 h 8"/>
                <a:gd name="T2" fmla="*/ 0 w 258"/>
                <a:gd name="T3" fmla="*/ 2147483647 h 8"/>
                <a:gd name="T4" fmla="*/ 2147483647 w 258"/>
                <a:gd name="T5" fmla="*/ 0 h 8"/>
                <a:gd name="T6" fmla="*/ 465628100 w 258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8"/>
                <a:gd name="T13" fmla="*/ 0 h 8"/>
                <a:gd name="T14" fmla="*/ 258 w 25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8" h="8">
                  <a:moveTo>
                    <a:pt x="5" y="0"/>
                  </a:moveTo>
                  <a:cubicBezTo>
                    <a:pt x="3" y="2"/>
                    <a:pt x="2" y="5"/>
                    <a:pt x="0" y="8"/>
                  </a:cubicBezTo>
                  <a:cubicBezTo>
                    <a:pt x="45" y="6"/>
                    <a:pt x="199" y="2"/>
                    <a:pt x="258" y="0"/>
                  </a:cubicBezTo>
                  <a:cubicBezTo>
                    <a:pt x="258" y="0"/>
                    <a:pt x="76" y="0"/>
                    <a:pt x="5" y="0"/>
                  </a:cubicBezTo>
                  <a:close/>
                </a:path>
              </a:pathLst>
            </a:custGeom>
            <a:solidFill>
              <a:srgbClr val="AD4F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1872" y="3091"/>
              <a:ext cx="215" cy="325"/>
            </a:xfrm>
            <a:custGeom>
              <a:avLst/>
              <a:gdLst>
                <a:gd name="T0" fmla="*/ 186251694 w 86"/>
                <a:gd name="T1" fmla="*/ 2147483647 h 122"/>
                <a:gd name="T2" fmla="*/ 2147483647 w 86"/>
                <a:gd name="T3" fmla="*/ 0 h 122"/>
                <a:gd name="T4" fmla="*/ 726462142 w 86"/>
                <a:gd name="T5" fmla="*/ 2147483647 h 122"/>
                <a:gd name="T6" fmla="*/ 290584937 w 86"/>
                <a:gd name="T7" fmla="*/ 2147483647 h 122"/>
                <a:gd name="T8" fmla="*/ 0 w 86"/>
                <a:gd name="T9" fmla="*/ 2147483647 h 122"/>
                <a:gd name="T10" fmla="*/ 0 w 86"/>
                <a:gd name="T11" fmla="*/ 2147483647 h 122"/>
                <a:gd name="T12" fmla="*/ 186251694 w 86"/>
                <a:gd name="T13" fmla="*/ 2147483647 h 1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6"/>
                <a:gd name="T22" fmla="*/ 0 h 122"/>
                <a:gd name="T23" fmla="*/ 86 w 86"/>
                <a:gd name="T24" fmla="*/ 122 h 1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6" h="122">
                  <a:moveTo>
                    <a:pt x="2" y="9"/>
                  </a:moveTo>
                  <a:cubicBezTo>
                    <a:pt x="16" y="7"/>
                    <a:pt x="86" y="1"/>
                    <a:pt x="86" y="0"/>
                  </a:cubicBezTo>
                  <a:cubicBezTo>
                    <a:pt x="86" y="0"/>
                    <a:pt x="16" y="6"/>
                    <a:pt x="8" y="21"/>
                  </a:cubicBezTo>
                  <a:cubicBezTo>
                    <a:pt x="6" y="24"/>
                    <a:pt x="5" y="42"/>
                    <a:pt x="3" y="60"/>
                  </a:cubicBezTo>
                  <a:cubicBezTo>
                    <a:pt x="2" y="81"/>
                    <a:pt x="0" y="105"/>
                    <a:pt x="0" y="122"/>
                  </a:cubicBezTo>
                  <a:cubicBezTo>
                    <a:pt x="0" y="122"/>
                    <a:pt x="0" y="15"/>
                    <a:pt x="0" y="12"/>
                  </a:cubicBezTo>
                  <a:cubicBezTo>
                    <a:pt x="0" y="10"/>
                    <a:pt x="0" y="9"/>
                    <a:pt x="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1872" y="3277"/>
              <a:ext cx="8" cy="139"/>
            </a:xfrm>
            <a:custGeom>
              <a:avLst/>
              <a:gdLst>
                <a:gd name="T0" fmla="*/ 0 w 3"/>
                <a:gd name="T1" fmla="*/ 381417770 h 52"/>
                <a:gd name="T2" fmla="*/ 0 w 3"/>
                <a:gd name="T3" fmla="*/ 2147483647 h 52"/>
                <a:gd name="T4" fmla="*/ 973836320 w 3"/>
                <a:gd name="T5" fmla="*/ 0 h 52"/>
                <a:gd name="T6" fmla="*/ 0 w 3"/>
                <a:gd name="T7" fmla="*/ 381417770 h 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52"/>
                <a:gd name="T14" fmla="*/ 3 w 3"/>
                <a:gd name="T15" fmla="*/ 52 h 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52">
                  <a:moveTo>
                    <a:pt x="0" y="1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38"/>
                    <a:pt x="1" y="18"/>
                    <a:pt x="3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1575" y="3115"/>
              <a:ext cx="280" cy="301"/>
            </a:xfrm>
            <a:custGeom>
              <a:avLst/>
              <a:gdLst>
                <a:gd name="T0" fmla="*/ 2147483647 w 112"/>
                <a:gd name="T1" fmla="*/ 2147483647 h 113"/>
                <a:gd name="T2" fmla="*/ 2147483647 w 112"/>
                <a:gd name="T3" fmla="*/ 2147483647 h 113"/>
                <a:gd name="T4" fmla="*/ 2147483647 w 112"/>
                <a:gd name="T5" fmla="*/ 0 h 113"/>
                <a:gd name="T6" fmla="*/ 0 w 112"/>
                <a:gd name="T7" fmla="*/ 0 h 113"/>
                <a:gd name="T8" fmla="*/ 2147483647 w 112"/>
                <a:gd name="T9" fmla="*/ 2147483647 h 113"/>
                <a:gd name="T10" fmla="*/ 2147483647 w 112"/>
                <a:gd name="T11" fmla="*/ 2147483647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2"/>
                <a:gd name="T19" fmla="*/ 0 h 113"/>
                <a:gd name="T20" fmla="*/ 112 w 112"/>
                <a:gd name="T21" fmla="*/ 113 h 1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2" h="113">
                  <a:moveTo>
                    <a:pt x="111" y="113"/>
                  </a:moveTo>
                  <a:cubicBezTo>
                    <a:pt x="111" y="113"/>
                    <a:pt x="111" y="24"/>
                    <a:pt x="111" y="14"/>
                  </a:cubicBezTo>
                  <a:cubicBezTo>
                    <a:pt x="111" y="4"/>
                    <a:pt x="112" y="0"/>
                    <a:pt x="108" y="0"/>
                  </a:cubicBezTo>
                  <a:cubicBezTo>
                    <a:pt x="104" y="0"/>
                    <a:pt x="17" y="0"/>
                    <a:pt x="0" y="0"/>
                  </a:cubicBezTo>
                  <a:cubicBezTo>
                    <a:pt x="17" y="2"/>
                    <a:pt x="99" y="2"/>
                    <a:pt x="103" y="10"/>
                  </a:cubicBezTo>
                  <a:cubicBezTo>
                    <a:pt x="107" y="18"/>
                    <a:pt x="111" y="113"/>
                    <a:pt x="111" y="113"/>
                  </a:cubicBezTo>
                  <a:close/>
                </a:path>
              </a:pathLst>
            </a:custGeom>
            <a:solidFill>
              <a:srgbClr val="AD4F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1847" y="3280"/>
              <a:ext cx="5" cy="120"/>
            </a:xfrm>
            <a:custGeom>
              <a:avLst/>
              <a:gdLst>
                <a:gd name="T0" fmla="*/ 174044317 w 2"/>
                <a:gd name="T1" fmla="*/ 2147483647 h 45"/>
                <a:gd name="T2" fmla="*/ 174044317 w 2"/>
                <a:gd name="T3" fmla="*/ 0 h 45"/>
                <a:gd name="T4" fmla="*/ 0 w 2"/>
                <a:gd name="T5" fmla="*/ 0 h 45"/>
                <a:gd name="T6" fmla="*/ 174044317 w 2"/>
                <a:gd name="T7" fmla="*/ 2147483647 h 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45"/>
                <a:gd name="T14" fmla="*/ 2 w 2"/>
                <a:gd name="T15" fmla="*/ 45 h 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45">
                  <a:moveTo>
                    <a:pt x="2" y="45"/>
                  </a:moveTo>
                  <a:cubicBezTo>
                    <a:pt x="2" y="45"/>
                    <a:pt x="2" y="25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6"/>
                    <a:pt x="2" y="45"/>
                    <a:pt x="2" y="45"/>
                  </a:cubicBezTo>
                  <a:close/>
                </a:path>
              </a:pathLst>
            </a:custGeom>
            <a:solidFill>
              <a:srgbClr val="691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742" y="3307"/>
              <a:ext cx="1110" cy="106"/>
            </a:xfrm>
            <a:custGeom>
              <a:avLst/>
              <a:gdLst>
                <a:gd name="T0" fmla="*/ 0 w 444"/>
                <a:gd name="T1" fmla="*/ 2147483647 h 40"/>
                <a:gd name="T2" fmla="*/ 2147483647 w 444"/>
                <a:gd name="T3" fmla="*/ 2147483647 h 40"/>
                <a:gd name="T4" fmla="*/ 2147483647 w 444"/>
                <a:gd name="T5" fmla="*/ 2147483647 h 40"/>
                <a:gd name="T6" fmla="*/ 2147483647 w 444"/>
                <a:gd name="T7" fmla="*/ 0 h 40"/>
                <a:gd name="T8" fmla="*/ 2147483647 w 444"/>
                <a:gd name="T9" fmla="*/ 0 h 40"/>
                <a:gd name="T10" fmla="*/ 2147483647 w 444"/>
                <a:gd name="T11" fmla="*/ 2147483647 h 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4"/>
                <a:gd name="T19" fmla="*/ 0 h 40"/>
                <a:gd name="T20" fmla="*/ 444 w 444"/>
                <a:gd name="T21" fmla="*/ 40 h 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4" h="40">
                  <a:moveTo>
                    <a:pt x="0" y="40"/>
                  </a:moveTo>
                  <a:cubicBezTo>
                    <a:pt x="0" y="40"/>
                    <a:pt x="433" y="40"/>
                    <a:pt x="440" y="40"/>
                  </a:cubicBezTo>
                  <a:cubicBezTo>
                    <a:pt x="444" y="40"/>
                    <a:pt x="444" y="38"/>
                    <a:pt x="444" y="31"/>
                  </a:cubicBezTo>
                  <a:cubicBezTo>
                    <a:pt x="444" y="25"/>
                    <a:pt x="444" y="0"/>
                    <a:pt x="444" y="0"/>
                  </a:cubicBezTo>
                  <a:cubicBezTo>
                    <a:pt x="442" y="0"/>
                    <a:pt x="442" y="0"/>
                    <a:pt x="442" y="0"/>
                  </a:cubicBezTo>
                  <a:cubicBezTo>
                    <a:pt x="442" y="8"/>
                    <a:pt x="442" y="36"/>
                    <a:pt x="436" y="36"/>
                  </a:cubicBezTo>
                </a:path>
              </a:pathLst>
            </a:custGeom>
            <a:solidFill>
              <a:srgbClr val="691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1882" y="3128"/>
              <a:ext cx="208" cy="283"/>
            </a:xfrm>
            <a:custGeom>
              <a:avLst/>
              <a:gdLst>
                <a:gd name="T0" fmla="*/ 2147483647 w 83"/>
                <a:gd name="T1" fmla="*/ 2147483647 h 106"/>
                <a:gd name="T2" fmla="*/ 0 w 83"/>
                <a:gd name="T3" fmla="*/ 2147483647 h 106"/>
                <a:gd name="T4" fmla="*/ 2147483647 w 83"/>
                <a:gd name="T5" fmla="*/ 2147483647 h 106"/>
                <a:gd name="T6" fmla="*/ 2147483647 w 83"/>
                <a:gd name="T7" fmla="*/ 2147483647 h 106"/>
                <a:gd name="T8" fmla="*/ 2147483647 w 83"/>
                <a:gd name="T9" fmla="*/ 0 h 106"/>
                <a:gd name="T10" fmla="*/ 2147483647 w 83"/>
                <a:gd name="T11" fmla="*/ 2147483647 h 106"/>
                <a:gd name="T12" fmla="*/ 2147483647 w 83"/>
                <a:gd name="T13" fmla="*/ 2147483647 h 1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"/>
                <a:gd name="T22" fmla="*/ 0 h 106"/>
                <a:gd name="T23" fmla="*/ 83 w 83"/>
                <a:gd name="T24" fmla="*/ 106 h 1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" h="106">
                  <a:moveTo>
                    <a:pt x="71" y="73"/>
                  </a:moveTo>
                  <a:cubicBezTo>
                    <a:pt x="54" y="82"/>
                    <a:pt x="9" y="101"/>
                    <a:pt x="0" y="106"/>
                  </a:cubicBezTo>
                  <a:cubicBezTo>
                    <a:pt x="0" y="106"/>
                    <a:pt x="78" y="73"/>
                    <a:pt x="80" y="73"/>
                  </a:cubicBezTo>
                  <a:cubicBezTo>
                    <a:pt x="83" y="72"/>
                    <a:pt x="82" y="71"/>
                    <a:pt x="82" y="66"/>
                  </a:cubicBezTo>
                  <a:cubicBezTo>
                    <a:pt x="82" y="61"/>
                    <a:pt x="82" y="0"/>
                    <a:pt x="82" y="0"/>
                  </a:cubicBezTo>
                  <a:cubicBezTo>
                    <a:pt x="82" y="10"/>
                    <a:pt x="80" y="42"/>
                    <a:pt x="79" y="60"/>
                  </a:cubicBezTo>
                  <a:cubicBezTo>
                    <a:pt x="78" y="65"/>
                    <a:pt x="74" y="71"/>
                    <a:pt x="71" y="73"/>
                  </a:cubicBezTo>
                  <a:close/>
                </a:path>
              </a:pathLst>
            </a:custGeom>
            <a:solidFill>
              <a:srgbClr val="BF74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1882" y="3229"/>
              <a:ext cx="208" cy="182"/>
            </a:xfrm>
            <a:custGeom>
              <a:avLst/>
              <a:gdLst>
                <a:gd name="T0" fmla="*/ 2147483647 w 83"/>
                <a:gd name="T1" fmla="*/ 388102450 h 68"/>
                <a:gd name="T2" fmla="*/ 2147483647 w 83"/>
                <a:gd name="T3" fmla="*/ 2147483647 h 68"/>
                <a:gd name="T4" fmla="*/ 2147483647 w 83"/>
                <a:gd name="T5" fmla="*/ 2147483647 h 68"/>
                <a:gd name="T6" fmla="*/ 0 w 83"/>
                <a:gd name="T7" fmla="*/ 2147483647 h 68"/>
                <a:gd name="T8" fmla="*/ 2147483647 w 83"/>
                <a:gd name="T9" fmla="*/ 2147483647 h 68"/>
                <a:gd name="T10" fmla="*/ 2147483647 w 83"/>
                <a:gd name="T11" fmla="*/ 2147483647 h 68"/>
                <a:gd name="T12" fmla="*/ 2147483647 w 83"/>
                <a:gd name="T13" fmla="*/ 0 h 68"/>
                <a:gd name="T14" fmla="*/ 2147483647 w 83"/>
                <a:gd name="T15" fmla="*/ 388102450 h 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3"/>
                <a:gd name="T25" fmla="*/ 0 h 68"/>
                <a:gd name="T26" fmla="*/ 83 w 83"/>
                <a:gd name="T27" fmla="*/ 68 h 6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3" h="68">
                  <a:moveTo>
                    <a:pt x="80" y="1"/>
                  </a:moveTo>
                  <a:cubicBezTo>
                    <a:pt x="80" y="8"/>
                    <a:pt x="79" y="16"/>
                    <a:pt x="79" y="22"/>
                  </a:cubicBezTo>
                  <a:cubicBezTo>
                    <a:pt x="78" y="27"/>
                    <a:pt x="74" y="33"/>
                    <a:pt x="71" y="35"/>
                  </a:cubicBezTo>
                  <a:cubicBezTo>
                    <a:pt x="54" y="44"/>
                    <a:pt x="9" y="63"/>
                    <a:pt x="0" y="68"/>
                  </a:cubicBezTo>
                  <a:cubicBezTo>
                    <a:pt x="0" y="68"/>
                    <a:pt x="78" y="35"/>
                    <a:pt x="80" y="35"/>
                  </a:cubicBezTo>
                  <a:cubicBezTo>
                    <a:pt x="83" y="34"/>
                    <a:pt x="82" y="33"/>
                    <a:pt x="82" y="28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7D2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2105" y="3195"/>
              <a:ext cx="37" cy="101"/>
            </a:xfrm>
            <a:custGeom>
              <a:avLst/>
              <a:gdLst>
                <a:gd name="T0" fmla="*/ 616104978 w 15"/>
                <a:gd name="T1" fmla="*/ 2147483647 h 38"/>
                <a:gd name="T2" fmla="*/ 0 w 15"/>
                <a:gd name="T3" fmla="*/ 2147483647 h 38"/>
                <a:gd name="T4" fmla="*/ 0 w 15"/>
                <a:gd name="T5" fmla="*/ 2147483647 h 38"/>
                <a:gd name="T6" fmla="*/ 1038739354 w 15"/>
                <a:gd name="T7" fmla="*/ 2147483647 h 38"/>
                <a:gd name="T8" fmla="*/ 846748277 w 15"/>
                <a:gd name="T9" fmla="*/ 0 h 38"/>
                <a:gd name="T10" fmla="*/ 616104978 w 15"/>
                <a:gd name="T11" fmla="*/ 2147483647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38"/>
                <a:gd name="T20" fmla="*/ 15 w 15"/>
                <a:gd name="T21" fmla="*/ 38 h 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38">
                  <a:moveTo>
                    <a:pt x="9" y="16"/>
                  </a:moveTo>
                  <a:cubicBezTo>
                    <a:pt x="6" y="21"/>
                    <a:pt x="0" y="23"/>
                    <a:pt x="0" y="1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2" y="6"/>
                    <a:pt x="12" y="0"/>
                  </a:cubicBezTo>
                  <a:cubicBezTo>
                    <a:pt x="12" y="4"/>
                    <a:pt x="12" y="12"/>
                    <a:pt x="9" y="16"/>
                  </a:cubicBezTo>
                  <a:close/>
                </a:path>
              </a:pathLst>
            </a:custGeom>
            <a:solidFill>
              <a:srgbClr val="691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702" y="3171"/>
              <a:ext cx="1438" cy="109"/>
            </a:xfrm>
            <a:custGeom>
              <a:avLst/>
              <a:gdLst>
                <a:gd name="T0" fmla="*/ 1438 w 1438"/>
                <a:gd name="T1" fmla="*/ 0 h 109"/>
                <a:gd name="T2" fmla="*/ 1390 w 1438"/>
                <a:gd name="T3" fmla="*/ 58 h 109"/>
                <a:gd name="T4" fmla="*/ 1190 w 1438"/>
                <a:gd name="T5" fmla="*/ 109 h 109"/>
                <a:gd name="T6" fmla="*/ 0 w 1438"/>
                <a:gd name="T7" fmla="*/ 109 h 1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38"/>
                <a:gd name="T13" fmla="*/ 0 h 109"/>
                <a:gd name="T14" fmla="*/ 1438 w 1438"/>
                <a:gd name="T15" fmla="*/ 109 h 1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38" h="109">
                  <a:moveTo>
                    <a:pt x="1438" y="0"/>
                  </a:moveTo>
                  <a:lnTo>
                    <a:pt x="1390" y="58"/>
                  </a:lnTo>
                  <a:lnTo>
                    <a:pt x="1190" y="109"/>
                  </a:lnTo>
                  <a:lnTo>
                    <a:pt x="0" y="109"/>
                  </a:lnTo>
                </a:path>
              </a:pathLst>
            </a:cu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2140" y="3168"/>
              <a:ext cx="55" cy="61"/>
            </a:xfrm>
            <a:custGeom>
              <a:avLst/>
              <a:gdLst>
                <a:gd name="T0" fmla="*/ 0 w 22"/>
                <a:gd name="T1" fmla="*/ 1762546782 h 23"/>
                <a:gd name="T2" fmla="*/ 465629119 w 22"/>
                <a:gd name="T3" fmla="*/ 2147483647 h 23"/>
                <a:gd name="T4" fmla="*/ 1997945547 w 22"/>
                <a:gd name="T5" fmla="*/ 2147483647 h 23"/>
                <a:gd name="T6" fmla="*/ 1746105634 w 22"/>
                <a:gd name="T7" fmla="*/ 0 h 23"/>
                <a:gd name="T8" fmla="*/ 0 w 22"/>
                <a:gd name="T9" fmla="*/ 0 h 23"/>
                <a:gd name="T10" fmla="*/ 0 w 22"/>
                <a:gd name="T11" fmla="*/ 1762546782 h 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23"/>
                <a:gd name="T20" fmla="*/ 22 w 22"/>
                <a:gd name="T21" fmla="*/ 23 h 2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23">
                  <a:moveTo>
                    <a:pt x="0" y="6"/>
                  </a:moveTo>
                  <a:cubicBezTo>
                    <a:pt x="1" y="16"/>
                    <a:pt x="3" y="23"/>
                    <a:pt x="5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1" y="16"/>
                    <a:pt x="20" y="7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872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2145" y="3179"/>
              <a:ext cx="42" cy="42"/>
            </a:xfrm>
            <a:custGeom>
              <a:avLst/>
              <a:gdLst>
                <a:gd name="T0" fmla="*/ 0 w 17"/>
                <a:gd name="T1" fmla="*/ 278717495 h 16"/>
                <a:gd name="T2" fmla="*/ 294862478 w 17"/>
                <a:gd name="T3" fmla="*/ 2147483647 h 16"/>
                <a:gd name="T4" fmla="*/ 1223426839 w 17"/>
                <a:gd name="T5" fmla="*/ 2147483647 h 16"/>
                <a:gd name="T6" fmla="*/ 1071656103 w 17"/>
                <a:gd name="T7" fmla="*/ 0 h 16"/>
                <a:gd name="T8" fmla="*/ 634104133 w 17"/>
                <a:gd name="T9" fmla="*/ 2147483647 h 16"/>
                <a:gd name="T10" fmla="*/ 0 w 17"/>
                <a:gd name="T11" fmla="*/ 278717495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16"/>
                <a:gd name="T20" fmla="*/ 17 w 17"/>
                <a:gd name="T21" fmla="*/ 16 h 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16">
                  <a:moveTo>
                    <a:pt x="0" y="1"/>
                  </a:moveTo>
                  <a:cubicBezTo>
                    <a:pt x="1" y="6"/>
                    <a:pt x="2" y="13"/>
                    <a:pt x="4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"/>
                    <a:pt x="12" y="10"/>
                    <a:pt x="9" y="11"/>
                  </a:cubicBezTo>
                  <a:cubicBezTo>
                    <a:pt x="5" y="12"/>
                    <a:pt x="1" y="4"/>
                    <a:pt x="0" y="1"/>
                  </a:cubicBezTo>
                  <a:close/>
                </a:path>
              </a:pathLst>
            </a:custGeom>
            <a:solidFill>
              <a:srgbClr val="691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Line 41"/>
            <p:cNvSpPr>
              <a:spLocks noChangeShapeType="1"/>
            </p:cNvSpPr>
            <p:nvPr/>
          </p:nvSpPr>
          <p:spPr bwMode="auto">
            <a:xfrm flipH="1">
              <a:off x="2140" y="3168"/>
              <a:ext cx="47" cy="1"/>
            </a:xfrm>
            <a:prstGeom prst="line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830" y="2885"/>
              <a:ext cx="2" cy="160"/>
            </a:xfrm>
            <a:custGeom>
              <a:avLst/>
              <a:gdLst>
                <a:gd name="T0" fmla="*/ 0 w 1"/>
                <a:gd name="T1" fmla="*/ 2147483647 h 60"/>
                <a:gd name="T2" fmla="*/ 0 w 1"/>
                <a:gd name="T3" fmla="*/ 2147483647 h 60"/>
                <a:gd name="T4" fmla="*/ 1048576 w 1"/>
                <a:gd name="T5" fmla="*/ 0 h 60"/>
                <a:gd name="T6" fmla="*/ 0 60000 65536"/>
                <a:gd name="T7" fmla="*/ 0 60000 65536"/>
                <a:gd name="T8" fmla="*/ 0 60000 65536"/>
                <a:gd name="T9" fmla="*/ 0 w 1"/>
                <a:gd name="T10" fmla="*/ 0 h 60"/>
                <a:gd name="T11" fmla="*/ 1 w 1"/>
                <a:gd name="T12" fmla="*/ 60 h 6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60">
                  <a:moveTo>
                    <a:pt x="0" y="60"/>
                  </a:moveTo>
                  <a:cubicBezTo>
                    <a:pt x="0" y="37"/>
                    <a:pt x="0" y="15"/>
                    <a:pt x="0" y="11"/>
                  </a:cubicBezTo>
                  <a:cubicBezTo>
                    <a:pt x="0" y="6"/>
                    <a:pt x="0" y="2"/>
                    <a:pt x="1" y="0"/>
                  </a:cubicBezTo>
                </a:path>
              </a:pathLst>
            </a:custGeom>
            <a:noFill/>
            <a:ln w="7938" cap="rnd">
              <a:solidFill>
                <a:srgbClr val="9E9E9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2007" y="2904"/>
              <a:ext cx="1" cy="139"/>
            </a:xfrm>
            <a:custGeom>
              <a:avLst/>
              <a:gdLst>
                <a:gd name="T0" fmla="*/ 0 w 1"/>
                <a:gd name="T1" fmla="*/ 2147483647 h 52"/>
                <a:gd name="T2" fmla="*/ 0 w 1"/>
                <a:gd name="T3" fmla="*/ 0 h 52"/>
                <a:gd name="T4" fmla="*/ 0 60000 65536"/>
                <a:gd name="T5" fmla="*/ 0 60000 65536"/>
                <a:gd name="T6" fmla="*/ 0 w 1"/>
                <a:gd name="T7" fmla="*/ 0 h 52"/>
                <a:gd name="T8" fmla="*/ 1 w 1"/>
                <a:gd name="T9" fmla="*/ 52 h 5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52">
                  <a:moveTo>
                    <a:pt x="0" y="52"/>
                  </a:moveTo>
                  <a:cubicBezTo>
                    <a:pt x="0" y="25"/>
                    <a:pt x="0" y="4"/>
                    <a:pt x="0" y="0"/>
                  </a:cubicBezTo>
                </a:path>
              </a:pathLst>
            </a:custGeom>
            <a:noFill/>
            <a:ln w="7938" cap="rnd">
              <a:solidFill>
                <a:srgbClr val="9E9E9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Line 44"/>
            <p:cNvSpPr>
              <a:spLocks noChangeShapeType="1"/>
            </p:cNvSpPr>
            <p:nvPr/>
          </p:nvSpPr>
          <p:spPr bwMode="auto">
            <a:xfrm>
              <a:off x="1860" y="3104"/>
              <a:ext cx="1" cy="320"/>
            </a:xfrm>
            <a:prstGeom prst="line">
              <a:avLst/>
            </a:pr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675" y="3077"/>
              <a:ext cx="1420" cy="350"/>
            </a:xfrm>
            <a:custGeom>
              <a:avLst/>
              <a:gdLst>
                <a:gd name="T0" fmla="*/ 726380808 w 568"/>
                <a:gd name="T1" fmla="*/ 2147483647 h 131"/>
                <a:gd name="T2" fmla="*/ 2147483647 w 568"/>
                <a:gd name="T3" fmla="*/ 2147483647 h 131"/>
                <a:gd name="T4" fmla="*/ 2147483647 w 568"/>
                <a:gd name="T5" fmla="*/ 2147483647 h 131"/>
                <a:gd name="T6" fmla="*/ 2147483647 w 568"/>
                <a:gd name="T7" fmla="*/ 0 h 131"/>
                <a:gd name="T8" fmla="*/ 2147483647 w 568"/>
                <a:gd name="T9" fmla="*/ 2147483647 h 131"/>
                <a:gd name="T10" fmla="*/ 2147483647 w 568"/>
                <a:gd name="T11" fmla="*/ 2147483647 h 131"/>
                <a:gd name="T12" fmla="*/ 2147483647 w 568"/>
                <a:gd name="T13" fmla="*/ 2147483647 h 131"/>
                <a:gd name="T14" fmla="*/ 1016965003 w 568"/>
                <a:gd name="T15" fmla="*/ 2147483647 h 131"/>
                <a:gd name="T16" fmla="*/ 900426813 w 568"/>
                <a:gd name="T17" fmla="*/ 2147483647 h 131"/>
                <a:gd name="T18" fmla="*/ 0 w 568"/>
                <a:gd name="T19" fmla="*/ 2147483647 h 131"/>
                <a:gd name="T20" fmla="*/ 0 w 568"/>
                <a:gd name="T21" fmla="*/ 2147483647 h 131"/>
                <a:gd name="T22" fmla="*/ 726380808 w 568"/>
                <a:gd name="T23" fmla="*/ 2147483647 h 13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68"/>
                <a:gd name="T37" fmla="*/ 0 h 131"/>
                <a:gd name="T38" fmla="*/ 568 w 568"/>
                <a:gd name="T39" fmla="*/ 131 h 13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68" h="131">
                  <a:moveTo>
                    <a:pt x="8" y="10"/>
                  </a:moveTo>
                  <a:cubicBezTo>
                    <a:pt x="459" y="10"/>
                    <a:pt x="459" y="10"/>
                    <a:pt x="459" y="10"/>
                  </a:cubicBezTo>
                  <a:cubicBezTo>
                    <a:pt x="472" y="10"/>
                    <a:pt x="474" y="10"/>
                    <a:pt x="482" y="9"/>
                  </a:cubicBezTo>
                  <a:cubicBezTo>
                    <a:pt x="487" y="9"/>
                    <a:pt x="546" y="4"/>
                    <a:pt x="568" y="0"/>
                  </a:cubicBezTo>
                  <a:cubicBezTo>
                    <a:pt x="568" y="94"/>
                    <a:pt x="568" y="94"/>
                    <a:pt x="568" y="94"/>
                  </a:cubicBezTo>
                  <a:cubicBezTo>
                    <a:pt x="546" y="103"/>
                    <a:pt x="487" y="129"/>
                    <a:pt x="482" y="130"/>
                  </a:cubicBezTo>
                  <a:cubicBezTo>
                    <a:pt x="474" y="131"/>
                    <a:pt x="472" y="131"/>
                    <a:pt x="459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3" y="131"/>
                    <a:pt x="0" y="130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5"/>
                    <a:pt x="0" y="10"/>
                    <a:pt x="8" y="10"/>
                  </a:cubicBez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677" y="2885"/>
              <a:ext cx="1505" cy="230"/>
            </a:xfrm>
            <a:custGeom>
              <a:avLst/>
              <a:gdLst>
                <a:gd name="T0" fmla="*/ 2147483647 w 602"/>
                <a:gd name="T1" fmla="*/ 642830217 h 86"/>
                <a:gd name="T2" fmla="*/ 2147483647 w 602"/>
                <a:gd name="T3" fmla="*/ 0 h 86"/>
                <a:gd name="T4" fmla="*/ 2147483647 w 602"/>
                <a:gd name="T5" fmla="*/ 0 h 86"/>
                <a:gd name="T6" fmla="*/ 2147483647 w 602"/>
                <a:gd name="T7" fmla="*/ 383878122 h 86"/>
                <a:gd name="T8" fmla="*/ 2147483647 w 602"/>
                <a:gd name="T9" fmla="*/ 2147483647 h 86"/>
                <a:gd name="T10" fmla="*/ 2147483647 w 602"/>
                <a:gd name="T11" fmla="*/ 2147483647 h 86"/>
                <a:gd name="T12" fmla="*/ 2147483647 w 602"/>
                <a:gd name="T13" fmla="*/ 2147483647 h 86"/>
                <a:gd name="T14" fmla="*/ 2147483647 w 602"/>
                <a:gd name="T15" fmla="*/ 2147483647 h 86"/>
                <a:gd name="T16" fmla="*/ 2147483647 w 602"/>
                <a:gd name="T17" fmla="*/ 2147483647 h 86"/>
                <a:gd name="T18" fmla="*/ 651949016 w 602"/>
                <a:gd name="T19" fmla="*/ 2147483647 h 86"/>
                <a:gd name="T20" fmla="*/ 0 w 602"/>
                <a:gd name="T21" fmla="*/ 2147483647 h 86"/>
                <a:gd name="T22" fmla="*/ 0 w 602"/>
                <a:gd name="T23" fmla="*/ 2147483647 h 86"/>
                <a:gd name="T24" fmla="*/ 2147483647 w 602"/>
                <a:gd name="T25" fmla="*/ 642830217 h 8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02"/>
                <a:gd name="T40" fmla="*/ 0 h 86"/>
                <a:gd name="T41" fmla="*/ 602 w 602"/>
                <a:gd name="T42" fmla="*/ 86 h 8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02" h="86">
                  <a:moveTo>
                    <a:pt x="59" y="2"/>
                  </a:moveTo>
                  <a:cubicBezTo>
                    <a:pt x="60" y="1"/>
                    <a:pt x="62" y="0"/>
                    <a:pt x="65" y="0"/>
                  </a:cubicBezTo>
                  <a:cubicBezTo>
                    <a:pt x="80" y="0"/>
                    <a:pt x="511" y="0"/>
                    <a:pt x="524" y="0"/>
                  </a:cubicBezTo>
                  <a:cubicBezTo>
                    <a:pt x="526" y="0"/>
                    <a:pt x="532" y="0"/>
                    <a:pt x="535" y="1"/>
                  </a:cubicBezTo>
                  <a:cubicBezTo>
                    <a:pt x="538" y="1"/>
                    <a:pt x="595" y="9"/>
                    <a:pt x="602" y="12"/>
                  </a:cubicBezTo>
                  <a:cubicBezTo>
                    <a:pt x="589" y="31"/>
                    <a:pt x="573" y="63"/>
                    <a:pt x="567" y="72"/>
                  </a:cubicBezTo>
                  <a:cubicBezTo>
                    <a:pt x="567" y="72"/>
                    <a:pt x="567" y="72"/>
                    <a:pt x="567" y="72"/>
                  </a:cubicBezTo>
                  <a:cubicBezTo>
                    <a:pt x="545" y="76"/>
                    <a:pt x="486" y="81"/>
                    <a:pt x="481" y="81"/>
                  </a:cubicBezTo>
                  <a:cubicBezTo>
                    <a:pt x="473" y="82"/>
                    <a:pt x="471" y="82"/>
                    <a:pt x="458" y="82"/>
                  </a:cubicBezTo>
                  <a:cubicBezTo>
                    <a:pt x="446" y="82"/>
                    <a:pt x="22" y="82"/>
                    <a:pt x="7" y="82"/>
                  </a:cubicBezTo>
                  <a:cubicBezTo>
                    <a:pt x="3" y="82"/>
                    <a:pt x="1" y="83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4" y="78"/>
                    <a:pt x="54" y="6"/>
                    <a:pt x="59" y="2"/>
                  </a:cubicBez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2095" y="2917"/>
              <a:ext cx="87" cy="411"/>
            </a:xfrm>
            <a:custGeom>
              <a:avLst/>
              <a:gdLst>
                <a:gd name="T0" fmla="*/ 1695730161 w 35"/>
                <a:gd name="T1" fmla="*/ 2147483647 h 154"/>
                <a:gd name="T2" fmla="*/ 0 w 35"/>
                <a:gd name="T3" fmla="*/ 2147483647 h 154"/>
                <a:gd name="T4" fmla="*/ 0 w 35"/>
                <a:gd name="T5" fmla="*/ 2147483647 h 154"/>
                <a:gd name="T6" fmla="*/ 0 w 35"/>
                <a:gd name="T7" fmla="*/ 2147483647 h 154"/>
                <a:gd name="T8" fmla="*/ 0 w 35"/>
                <a:gd name="T9" fmla="*/ 2147483647 h 154"/>
                <a:gd name="T10" fmla="*/ 2147483647 w 35"/>
                <a:gd name="T11" fmla="*/ 0 h 154"/>
                <a:gd name="T12" fmla="*/ 2147483647 w 35"/>
                <a:gd name="T13" fmla="*/ 2147483647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"/>
                <a:gd name="T22" fmla="*/ 0 h 154"/>
                <a:gd name="T23" fmla="*/ 35 w 35"/>
                <a:gd name="T24" fmla="*/ 154 h 1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" h="154">
                  <a:moveTo>
                    <a:pt x="21" y="116"/>
                  </a:moveTo>
                  <a:cubicBezTo>
                    <a:pt x="12" y="132"/>
                    <a:pt x="4" y="148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6" y="51"/>
                    <a:pt x="22" y="19"/>
                    <a:pt x="35" y="0"/>
                  </a:cubicBezTo>
                  <a:cubicBezTo>
                    <a:pt x="35" y="21"/>
                    <a:pt x="35" y="21"/>
                    <a:pt x="35" y="21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752" y="2899"/>
              <a:ext cx="868" cy="128"/>
            </a:xfrm>
            <a:custGeom>
              <a:avLst/>
              <a:gdLst>
                <a:gd name="T0" fmla="*/ 0 w 347"/>
                <a:gd name="T1" fmla="*/ 2147483647 h 48"/>
                <a:gd name="T2" fmla="*/ 2147483647 w 347"/>
                <a:gd name="T3" fmla="*/ 1620982610 h 48"/>
                <a:gd name="T4" fmla="*/ 2147483647 w 347"/>
                <a:gd name="T5" fmla="*/ 0 h 48"/>
                <a:gd name="T6" fmla="*/ 2147483647 w 347"/>
                <a:gd name="T7" fmla="*/ 0 h 48"/>
                <a:gd name="T8" fmla="*/ 2147483647 w 347"/>
                <a:gd name="T9" fmla="*/ 2147483647 h 48"/>
                <a:gd name="T10" fmla="*/ 0 w 347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47"/>
                <a:gd name="T19" fmla="*/ 0 h 48"/>
                <a:gd name="T20" fmla="*/ 347 w 347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47" h="48">
                  <a:moveTo>
                    <a:pt x="0" y="48"/>
                  </a:moveTo>
                  <a:cubicBezTo>
                    <a:pt x="0" y="48"/>
                    <a:pt x="26" y="9"/>
                    <a:pt x="29" y="5"/>
                  </a:cubicBezTo>
                  <a:cubicBezTo>
                    <a:pt x="32" y="1"/>
                    <a:pt x="35" y="0"/>
                    <a:pt x="42" y="0"/>
                  </a:cubicBezTo>
                  <a:cubicBezTo>
                    <a:pt x="50" y="0"/>
                    <a:pt x="347" y="0"/>
                    <a:pt x="347" y="0"/>
                  </a:cubicBezTo>
                  <a:cubicBezTo>
                    <a:pt x="261" y="3"/>
                    <a:pt x="59" y="5"/>
                    <a:pt x="46" y="7"/>
                  </a:cubicBezTo>
                  <a:cubicBezTo>
                    <a:pt x="34" y="9"/>
                    <a:pt x="22" y="20"/>
                    <a:pt x="0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2370" y="2949"/>
              <a:ext cx="45" cy="310"/>
            </a:xfrm>
            <a:custGeom>
              <a:avLst/>
              <a:gdLst>
                <a:gd name="T0" fmla="*/ 174044646 w 18"/>
                <a:gd name="T1" fmla="*/ 2147483647 h 116"/>
                <a:gd name="T2" fmla="*/ 1204010690 w 18"/>
                <a:gd name="T3" fmla="*/ 2147483647 h 116"/>
                <a:gd name="T4" fmla="*/ 1378341176 w 18"/>
                <a:gd name="T5" fmla="*/ 2147483647 h 116"/>
                <a:gd name="T6" fmla="*/ 465628763 w 18"/>
                <a:gd name="T7" fmla="*/ 0 h 116"/>
                <a:gd name="T8" fmla="*/ 174044646 w 18"/>
                <a:gd name="T9" fmla="*/ 2147483647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16"/>
                <a:gd name="T17" fmla="*/ 18 w 18"/>
                <a:gd name="T18" fmla="*/ 116 h 1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16">
                  <a:moveTo>
                    <a:pt x="2" y="58"/>
                  </a:moveTo>
                  <a:cubicBezTo>
                    <a:pt x="4" y="90"/>
                    <a:pt x="9" y="116"/>
                    <a:pt x="13" y="116"/>
                  </a:cubicBezTo>
                  <a:cubicBezTo>
                    <a:pt x="16" y="115"/>
                    <a:pt x="18" y="89"/>
                    <a:pt x="15" y="57"/>
                  </a:cubicBezTo>
                  <a:cubicBezTo>
                    <a:pt x="13" y="25"/>
                    <a:pt x="8" y="0"/>
                    <a:pt x="5" y="0"/>
                  </a:cubicBezTo>
                  <a:cubicBezTo>
                    <a:pt x="1" y="0"/>
                    <a:pt x="0" y="26"/>
                    <a:pt x="2" y="58"/>
                  </a:cubicBezTo>
                  <a:close/>
                </a:path>
              </a:pathLst>
            </a:custGeom>
            <a:solidFill>
              <a:srgbClr val="FEA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2370" y="2965"/>
              <a:ext cx="27" cy="278"/>
            </a:xfrm>
            <a:custGeom>
              <a:avLst/>
              <a:gdLst>
                <a:gd name="T0" fmla="*/ 123008148 w 11"/>
                <a:gd name="T1" fmla="*/ 0 h 104"/>
                <a:gd name="T2" fmla="*/ 123008148 w 11"/>
                <a:gd name="T3" fmla="*/ 2147483647 h 104"/>
                <a:gd name="T4" fmla="*/ 565912735 w 11"/>
                <a:gd name="T5" fmla="*/ 2147483647 h 104"/>
                <a:gd name="T6" fmla="*/ 565912735 w 11"/>
                <a:gd name="T7" fmla="*/ 2147483647 h 104"/>
                <a:gd name="T8" fmla="*/ 123008148 w 11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04"/>
                <a:gd name="T17" fmla="*/ 11 w 11"/>
                <a:gd name="T18" fmla="*/ 104 h 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04">
                  <a:moveTo>
                    <a:pt x="2" y="0"/>
                  </a:moveTo>
                  <a:cubicBezTo>
                    <a:pt x="1" y="9"/>
                    <a:pt x="0" y="29"/>
                    <a:pt x="2" y="52"/>
                  </a:cubicBezTo>
                  <a:cubicBezTo>
                    <a:pt x="4" y="75"/>
                    <a:pt x="6" y="94"/>
                    <a:pt x="9" y="104"/>
                  </a:cubicBezTo>
                  <a:cubicBezTo>
                    <a:pt x="11" y="94"/>
                    <a:pt x="11" y="74"/>
                    <a:pt x="9" y="51"/>
                  </a:cubicBezTo>
                  <a:cubicBezTo>
                    <a:pt x="8" y="29"/>
                    <a:pt x="5" y="9"/>
                    <a:pt x="2" y="0"/>
                  </a:cubicBezTo>
                  <a:close/>
                </a:path>
              </a:pathLst>
            </a:custGeom>
            <a:solidFill>
              <a:srgbClr val="FF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2177" y="2949"/>
              <a:ext cx="225" cy="323"/>
            </a:xfrm>
            <a:custGeom>
              <a:avLst/>
              <a:gdLst>
                <a:gd name="T0" fmla="*/ 1210688549 w 90"/>
                <a:gd name="T1" fmla="*/ 2147483647 h 121"/>
                <a:gd name="T2" fmla="*/ 186251697 w 90"/>
                <a:gd name="T3" fmla="*/ 2147483647 h 121"/>
                <a:gd name="T4" fmla="*/ 465629122 w 90"/>
                <a:gd name="T5" fmla="*/ 1648518805 h 121"/>
                <a:gd name="T6" fmla="*/ 2147483647 w 90"/>
                <a:gd name="T7" fmla="*/ 0 h 121"/>
                <a:gd name="T8" fmla="*/ 2147483647 w 90"/>
                <a:gd name="T9" fmla="*/ 2147483647 h 121"/>
                <a:gd name="T10" fmla="*/ 2147483647 w 90"/>
                <a:gd name="T11" fmla="*/ 2147483647 h 121"/>
                <a:gd name="T12" fmla="*/ 1210688549 w 90"/>
                <a:gd name="T13" fmla="*/ 2147483647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0"/>
                <a:gd name="T22" fmla="*/ 0 h 121"/>
                <a:gd name="T23" fmla="*/ 90 w 90"/>
                <a:gd name="T24" fmla="*/ 121 h 1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0" h="121">
                  <a:moveTo>
                    <a:pt x="13" y="121"/>
                  </a:moveTo>
                  <a:cubicBezTo>
                    <a:pt x="9" y="121"/>
                    <a:pt x="4" y="96"/>
                    <a:pt x="2" y="64"/>
                  </a:cubicBezTo>
                  <a:cubicBezTo>
                    <a:pt x="0" y="32"/>
                    <a:pt x="1" y="6"/>
                    <a:pt x="5" y="5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8" y="0"/>
                    <a:pt x="77" y="26"/>
                    <a:pt x="79" y="58"/>
                  </a:cubicBezTo>
                  <a:cubicBezTo>
                    <a:pt x="81" y="90"/>
                    <a:pt x="86" y="116"/>
                    <a:pt x="90" y="116"/>
                  </a:cubicBezTo>
                  <a:lnTo>
                    <a:pt x="13" y="121"/>
                  </a:lnTo>
                  <a:close/>
                </a:path>
              </a:pathLst>
            </a:custGeom>
            <a:solidFill>
              <a:srgbClr val="FEC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2227" y="3248"/>
              <a:ext cx="175" cy="21"/>
            </a:xfrm>
            <a:custGeom>
              <a:avLst/>
              <a:gdLst>
                <a:gd name="T0" fmla="*/ 0 w 70"/>
                <a:gd name="T1" fmla="*/ 1920739724 h 8"/>
                <a:gd name="T2" fmla="*/ 2147483647 w 70"/>
                <a:gd name="T3" fmla="*/ 1010351854 h 8"/>
                <a:gd name="T4" fmla="*/ 2147483647 w 70"/>
                <a:gd name="T5" fmla="*/ 0 h 8"/>
                <a:gd name="T6" fmla="*/ 0 w 70"/>
                <a:gd name="T7" fmla="*/ 1920739724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0"/>
                <a:gd name="T13" fmla="*/ 0 h 8"/>
                <a:gd name="T14" fmla="*/ 70 w 70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0" h="8">
                  <a:moveTo>
                    <a:pt x="0" y="8"/>
                  </a:moveTo>
                  <a:cubicBezTo>
                    <a:pt x="70" y="4"/>
                    <a:pt x="70" y="4"/>
                    <a:pt x="70" y="4"/>
                  </a:cubicBezTo>
                  <a:cubicBezTo>
                    <a:pt x="70" y="4"/>
                    <a:pt x="66" y="0"/>
                    <a:pt x="61" y="0"/>
                  </a:cubicBezTo>
                  <a:cubicBezTo>
                    <a:pt x="44" y="2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EA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Line 53"/>
            <p:cNvSpPr>
              <a:spLocks noChangeShapeType="1"/>
            </p:cNvSpPr>
            <p:nvPr/>
          </p:nvSpPr>
          <p:spPr bwMode="auto">
            <a:xfrm flipV="1">
              <a:off x="2200" y="2984"/>
              <a:ext cx="155" cy="11"/>
            </a:xfrm>
            <a:prstGeom prst="line">
              <a:avLst/>
            </a:prstGeom>
            <a:noFill/>
            <a:ln w="7938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Line 54"/>
            <p:cNvSpPr>
              <a:spLocks noChangeShapeType="1"/>
            </p:cNvSpPr>
            <p:nvPr/>
          </p:nvSpPr>
          <p:spPr bwMode="auto">
            <a:xfrm flipV="1">
              <a:off x="2195" y="3024"/>
              <a:ext cx="155" cy="11"/>
            </a:xfrm>
            <a:prstGeom prst="line">
              <a:avLst/>
            </a:prstGeom>
            <a:noFill/>
            <a:ln w="7938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Line 55"/>
            <p:cNvSpPr>
              <a:spLocks noChangeShapeType="1"/>
            </p:cNvSpPr>
            <p:nvPr/>
          </p:nvSpPr>
          <p:spPr bwMode="auto">
            <a:xfrm flipV="1">
              <a:off x="2197" y="3061"/>
              <a:ext cx="155" cy="14"/>
            </a:xfrm>
            <a:prstGeom prst="line">
              <a:avLst/>
            </a:prstGeom>
            <a:noFill/>
            <a:ln w="7938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Line 56"/>
            <p:cNvSpPr>
              <a:spLocks noChangeShapeType="1"/>
            </p:cNvSpPr>
            <p:nvPr/>
          </p:nvSpPr>
          <p:spPr bwMode="auto">
            <a:xfrm flipV="1">
              <a:off x="2215" y="3213"/>
              <a:ext cx="155" cy="14"/>
            </a:xfrm>
            <a:prstGeom prst="line">
              <a:avLst/>
            </a:prstGeom>
            <a:noFill/>
            <a:ln w="7938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Line 57"/>
            <p:cNvSpPr>
              <a:spLocks noChangeShapeType="1"/>
            </p:cNvSpPr>
            <p:nvPr/>
          </p:nvSpPr>
          <p:spPr bwMode="auto">
            <a:xfrm flipV="1">
              <a:off x="2207" y="3176"/>
              <a:ext cx="155" cy="13"/>
            </a:xfrm>
            <a:prstGeom prst="line">
              <a:avLst/>
            </a:prstGeom>
            <a:noFill/>
            <a:ln w="7938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Line 58"/>
            <p:cNvSpPr>
              <a:spLocks noChangeShapeType="1"/>
            </p:cNvSpPr>
            <p:nvPr/>
          </p:nvSpPr>
          <p:spPr bwMode="auto">
            <a:xfrm flipV="1">
              <a:off x="2202" y="3139"/>
              <a:ext cx="155" cy="13"/>
            </a:xfrm>
            <a:prstGeom prst="line">
              <a:avLst/>
            </a:prstGeom>
            <a:noFill/>
            <a:ln w="7938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Line 59"/>
            <p:cNvSpPr>
              <a:spLocks noChangeShapeType="1"/>
            </p:cNvSpPr>
            <p:nvPr/>
          </p:nvSpPr>
          <p:spPr bwMode="auto">
            <a:xfrm flipV="1">
              <a:off x="2197" y="3101"/>
              <a:ext cx="155" cy="14"/>
            </a:xfrm>
            <a:prstGeom prst="line">
              <a:avLst/>
            </a:prstGeom>
            <a:noFill/>
            <a:ln w="7938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Line 60"/>
            <p:cNvSpPr>
              <a:spLocks noChangeShapeType="1"/>
            </p:cNvSpPr>
            <p:nvPr/>
          </p:nvSpPr>
          <p:spPr bwMode="auto">
            <a:xfrm flipV="1">
              <a:off x="2200" y="2984"/>
              <a:ext cx="155" cy="11"/>
            </a:xfrm>
            <a:prstGeom prst="line">
              <a:avLst/>
            </a:prstGeom>
            <a:noFill/>
            <a:ln w="15875" cap="rnd">
              <a:solidFill>
                <a:srgbClr val="FF97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Line 61"/>
            <p:cNvSpPr>
              <a:spLocks noChangeShapeType="1"/>
            </p:cNvSpPr>
            <p:nvPr/>
          </p:nvSpPr>
          <p:spPr bwMode="auto">
            <a:xfrm flipV="1">
              <a:off x="2195" y="3024"/>
              <a:ext cx="155" cy="11"/>
            </a:xfrm>
            <a:prstGeom prst="line">
              <a:avLst/>
            </a:prstGeom>
            <a:noFill/>
            <a:ln w="15875" cap="rnd">
              <a:solidFill>
                <a:srgbClr val="FF97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Line 62"/>
            <p:cNvSpPr>
              <a:spLocks noChangeShapeType="1"/>
            </p:cNvSpPr>
            <p:nvPr/>
          </p:nvSpPr>
          <p:spPr bwMode="auto">
            <a:xfrm flipV="1">
              <a:off x="2197" y="3061"/>
              <a:ext cx="155" cy="14"/>
            </a:xfrm>
            <a:prstGeom prst="line">
              <a:avLst/>
            </a:prstGeom>
            <a:noFill/>
            <a:ln w="15875" cap="rnd">
              <a:solidFill>
                <a:srgbClr val="FF97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Line 63"/>
            <p:cNvSpPr>
              <a:spLocks noChangeShapeType="1"/>
            </p:cNvSpPr>
            <p:nvPr/>
          </p:nvSpPr>
          <p:spPr bwMode="auto">
            <a:xfrm flipV="1">
              <a:off x="2215" y="3213"/>
              <a:ext cx="155" cy="14"/>
            </a:xfrm>
            <a:prstGeom prst="line">
              <a:avLst/>
            </a:prstGeom>
            <a:noFill/>
            <a:ln w="15875" cap="rnd">
              <a:solidFill>
                <a:srgbClr val="FF97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Line 64"/>
            <p:cNvSpPr>
              <a:spLocks noChangeShapeType="1"/>
            </p:cNvSpPr>
            <p:nvPr/>
          </p:nvSpPr>
          <p:spPr bwMode="auto">
            <a:xfrm flipV="1">
              <a:off x="2207" y="3176"/>
              <a:ext cx="155" cy="13"/>
            </a:xfrm>
            <a:prstGeom prst="line">
              <a:avLst/>
            </a:prstGeom>
            <a:noFill/>
            <a:ln w="15875" cap="rnd">
              <a:solidFill>
                <a:srgbClr val="FF97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Line 65"/>
            <p:cNvSpPr>
              <a:spLocks noChangeShapeType="1"/>
            </p:cNvSpPr>
            <p:nvPr/>
          </p:nvSpPr>
          <p:spPr bwMode="auto">
            <a:xfrm flipV="1">
              <a:off x="2202" y="3139"/>
              <a:ext cx="155" cy="13"/>
            </a:xfrm>
            <a:prstGeom prst="line">
              <a:avLst/>
            </a:prstGeom>
            <a:noFill/>
            <a:ln w="15875" cap="rnd">
              <a:solidFill>
                <a:srgbClr val="FF97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Line 66"/>
            <p:cNvSpPr>
              <a:spLocks noChangeShapeType="1"/>
            </p:cNvSpPr>
            <p:nvPr/>
          </p:nvSpPr>
          <p:spPr bwMode="auto">
            <a:xfrm flipV="1">
              <a:off x="2197" y="3101"/>
              <a:ext cx="155" cy="14"/>
            </a:xfrm>
            <a:prstGeom prst="line">
              <a:avLst/>
            </a:prstGeom>
            <a:noFill/>
            <a:ln w="15875" cap="rnd">
              <a:solidFill>
                <a:srgbClr val="FF97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Line 67"/>
            <p:cNvSpPr>
              <a:spLocks noChangeShapeType="1"/>
            </p:cNvSpPr>
            <p:nvPr/>
          </p:nvSpPr>
          <p:spPr bwMode="auto">
            <a:xfrm flipV="1">
              <a:off x="2200" y="2995"/>
              <a:ext cx="155" cy="13"/>
            </a:xfrm>
            <a:prstGeom prst="line">
              <a:avLst/>
            </a:prstGeom>
            <a:noFill/>
            <a:ln w="11113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Line 68"/>
            <p:cNvSpPr>
              <a:spLocks noChangeShapeType="1"/>
            </p:cNvSpPr>
            <p:nvPr/>
          </p:nvSpPr>
          <p:spPr bwMode="auto">
            <a:xfrm flipV="1">
              <a:off x="2195" y="3035"/>
              <a:ext cx="155" cy="13"/>
            </a:xfrm>
            <a:prstGeom prst="line">
              <a:avLst/>
            </a:prstGeom>
            <a:noFill/>
            <a:ln w="11113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Line 69"/>
            <p:cNvSpPr>
              <a:spLocks noChangeShapeType="1"/>
            </p:cNvSpPr>
            <p:nvPr/>
          </p:nvSpPr>
          <p:spPr bwMode="auto">
            <a:xfrm flipV="1">
              <a:off x="2197" y="3075"/>
              <a:ext cx="155" cy="10"/>
            </a:xfrm>
            <a:prstGeom prst="line">
              <a:avLst/>
            </a:prstGeom>
            <a:noFill/>
            <a:ln w="11113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Line 70"/>
            <p:cNvSpPr>
              <a:spLocks noChangeShapeType="1"/>
            </p:cNvSpPr>
            <p:nvPr/>
          </p:nvSpPr>
          <p:spPr bwMode="auto">
            <a:xfrm flipV="1">
              <a:off x="2215" y="3227"/>
              <a:ext cx="155" cy="10"/>
            </a:xfrm>
            <a:prstGeom prst="line">
              <a:avLst/>
            </a:prstGeom>
            <a:noFill/>
            <a:ln w="11113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Line 71"/>
            <p:cNvSpPr>
              <a:spLocks noChangeShapeType="1"/>
            </p:cNvSpPr>
            <p:nvPr/>
          </p:nvSpPr>
          <p:spPr bwMode="auto">
            <a:xfrm flipV="1">
              <a:off x="2207" y="3189"/>
              <a:ext cx="155" cy="11"/>
            </a:xfrm>
            <a:prstGeom prst="line">
              <a:avLst/>
            </a:prstGeom>
            <a:noFill/>
            <a:ln w="11113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Line 72"/>
            <p:cNvSpPr>
              <a:spLocks noChangeShapeType="1"/>
            </p:cNvSpPr>
            <p:nvPr/>
          </p:nvSpPr>
          <p:spPr bwMode="auto">
            <a:xfrm flipV="1">
              <a:off x="2202" y="3152"/>
              <a:ext cx="155" cy="11"/>
            </a:xfrm>
            <a:prstGeom prst="line">
              <a:avLst/>
            </a:prstGeom>
            <a:noFill/>
            <a:ln w="11113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Line 73"/>
            <p:cNvSpPr>
              <a:spLocks noChangeShapeType="1"/>
            </p:cNvSpPr>
            <p:nvPr/>
          </p:nvSpPr>
          <p:spPr bwMode="auto">
            <a:xfrm flipV="1">
              <a:off x="2197" y="3115"/>
              <a:ext cx="155" cy="10"/>
            </a:xfrm>
            <a:prstGeom prst="line">
              <a:avLst/>
            </a:prstGeom>
            <a:noFill/>
            <a:ln w="11113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4"/>
            <p:cNvSpPr>
              <a:spLocks/>
            </p:cNvSpPr>
            <p:nvPr/>
          </p:nvSpPr>
          <p:spPr bwMode="auto">
            <a:xfrm>
              <a:off x="2370" y="2949"/>
              <a:ext cx="45" cy="310"/>
            </a:xfrm>
            <a:custGeom>
              <a:avLst/>
              <a:gdLst>
                <a:gd name="T0" fmla="*/ 174044646 w 18"/>
                <a:gd name="T1" fmla="*/ 2147483647 h 116"/>
                <a:gd name="T2" fmla="*/ 1204010690 w 18"/>
                <a:gd name="T3" fmla="*/ 2147483647 h 116"/>
                <a:gd name="T4" fmla="*/ 1378341176 w 18"/>
                <a:gd name="T5" fmla="*/ 2147483647 h 116"/>
                <a:gd name="T6" fmla="*/ 465628763 w 18"/>
                <a:gd name="T7" fmla="*/ 0 h 116"/>
                <a:gd name="T8" fmla="*/ 174044646 w 18"/>
                <a:gd name="T9" fmla="*/ 2147483647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16"/>
                <a:gd name="T17" fmla="*/ 18 w 18"/>
                <a:gd name="T18" fmla="*/ 116 h 1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16">
                  <a:moveTo>
                    <a:pt x="2" y="58"/>
                  </a:moveTo>
                  <a:cubicBezTo>
                    <a:pt x="4" y="90"/>
                    <a:pt x="9" y="116"/>
                    <a:pt x="13" y="116"/>
                  </a:cubicBezTo>
                  <a:cubicBezTo>
                    <a:pt x="16" y="115"/>
                    <a:pt x="18" y="89"/>
                    <a:pt x="15" y="57"/>
                  </a:cubicBezTo>
                  <a:cubicBezTo>
                    <a:pt x="13" y="25"/>
                    <a:pt x="8" y="0"/>
                    <a:pt x="5" y="0"/>
                  </a:cubicBezTo>
                  <a:cubicBezTo>
                    <a:pt x="1" y="0"/>
                    <a:pt x="0" y="26"/>
                    <a:pt x="2" y="58"/>
                  </a:cubicBezTo>
                  <a:close/>
                </a:path>
              </a:pathLst>
            </a:custGeom>
            <a:noFill/>
            <a:ln w="7938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5"/>
            <p:cNvSpPr>
              <a:spLocks/>
            </p:cNvSpPr>
            <p:nvPr/>
          </p:nvSpPr>
          <p:spPr bwMode="auto">
            <a:xfrm>
              <a:off x="2135" y="3016"/>
              <a:ext cx="42" cy="211"/>
            </a:xfrm>
            <a:custGeom>
              <a:avLst/>
              <a:gdLst>
                <a:gd name="T0" fmla="*/ 433765370 w 17"/>
                <a:gd name="T1" fmla="*/ 2147483647 h 79"/>
                <a:gd name="T2" fmla="*/ 57773099 w 17"/>
                <a:gd name="T3" fmla="*/ 2147483647 h 79"/>
                <a:gd name="T4" fmla="*/ 200437034 w 17"/>
                <a:gd name="T5" fmla="*/ 377007774 h 79"/>
                <a:gd name="T6" fmla="*/ 1223426839 w 17"/>
                <a:gd name="T7" fmla="*/ 0 h 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79"/>
                <a:gd name="T14" fmla="*/ 17 w 17"/>
                <a:gd name="T15" fmla="*/ 79 h 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79">
                  <a:moveTo>
                    <a:pt x="6" y="79"/>
                  </a:moveTo>
                  <a:cubicBezTo>
                    <a:pt x="4" y="79"/>
                    <a:pt x="3" y="63"/>
                    <a:pt x="1" y="40"/>
                  </a:cubicBezTo>
                  <a:cubicBezTo>
                    <a:pt x="0" y="18"/>
                    <a:pt x="0" y="2"/>
                    <a:pt x="3" y="1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6"/>
            <p:cNvSpPr>
              <a:spLocks/>
            </p:cNvSpPr>
            <p:nvPr/>
          </p:nvSpPr>
          <p:spPr bwMode="auto">
            <a:xfrm>
              <a:off x="2130" y="3013"/>
              <a:ext cx="65" cy="216"/>
            </a:xfrm>
            <a:custGeom>
              <a:avLst/>
              <a:gdLst>
                <a:gd name="T0" fmla="*/ 1921537356 w 26"/>
                <a:gd name="T1" fmla="*/ 2147483647 h 81"/>
                <a:gd name="T2" fmla="*/ 1816154987 w 26"/>
                <a:gd name="T3" fmla="*/ 0 h 81"/>
                <a:gd name="T4" fmla="*/ 290584955 w 26"/>
                <a:gd name="T5" fmla="*/ 365188812 h 81"/>
                <a:gd name="T6" fmla="*/ 116234006 w 26"/>
                <a:gd name="T7" fmla="*/ 2147483647 h 81"/>
                <a:gd name="T8" fmla="*/ 845671112 w 26"/>
                <a:gd name="T9" fmla="*/ 2147483647 h 81"/>
                <a:gd name="T10" fmla="*/ 2147483647 w 26"/>
                <a:gd name="T11" fmla="*/ 2147483647 h 81"/>
                <a:gd name="T12" fmla="*/ 1921537356 w 26"/>
                <a:gd name="T13" fmla="*/ 2147483647 h 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"/>
                <a:gd name="T22" fmla="*/ 0 h 81"/>
                <a:gd name="T23" fmla="*/ 26 w 26"/>
                <a:gd name="T24" fmla="*/ 81 h 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" h="81">
                  <a:moveTo>
                    <a:pt x="21" y="40"/>
                  </a:moveTo>
                  <a:cubicBezTo>
                    <a:pt x="20" y="24"/>
                    <a:pt x="20" y="10"/>
                    <a:pt x="20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0" y="19"/>
                    <a:pt x="1" y="41"/>
                  </a:cubicBezTo>
                  <a:cubicBezTo>
                    <a:pt x="3" y="63"/>
                    <a:pt x="6" y="81"/>
                    <a:pt x="9" y="81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4" y="69"/>
                    <a:pt x="22" y="55"/>
                    <a:pt x="21" y="40"/>
                  </a:cubicBezTo>
                  <a:close/>
                </a:path>
              </a:pathLst>
            </a:custGeom>
            <a:noFill/>
            <a:ln w="7938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Line 77"/>
            <p:cNvSpPr>
              <a:spLocks noChangeShapeType="1"/>
            </p:cNvSpPr>
            <p:nvPr/>
          </p:nvSpPr>
          <p:spPr bwMode="auto">
            <a:xfrm flipV="1">
              <a:off x="2200" y="2992"/>
              <a:ext cx="157" cy="11"/>
            </a:xfrm>
            <a:prstGeom prst="line">
              <a:avLst/>
            </a:prstGeom>
            <a:noFill/>
            <a:ln w="7938" cap="rnd">
              <a:solidFill>
                <a:srgbClr val="47474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Line 78"/>
            <p:cNvSpPr>
              <a:spLocks noChangeShapeType="1"/>
            </p:cNvSpPr>
            <p:nvPr/>
          </p:nvSpPr>
          <p:spPr bwMode="auto">
            <a:xfrm flipV="1">
              <a:off x="2197" y="3029"/>
              <a:ext cx="155" cy="14"/>
            </a:xfrm>
            <a:prstGeom prst="line">
              <a:avLst/>
            </a:prstGeom>
            <a:noFill/>
            <a:ln w="7938" cap="rnd">
              <a:solidFill>
                <a:srgbClr val="47474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Line 79"/>
            <p:cNvSpPr>
              <a:spLocks noChangeShapeType="1"/>
            </p:cNvSpPr>
            <p:nvPr/>
          </p:nvSpPr>
          <p:spPr bwMode="auto">
            <a:xfrm flipV="1">
              <a:off x="2197" y="3069"/>
              <a:ext cx="158" cy="14"/>
            </a:xfrm>
            <a:prstGeom prst="line">
              <a:avLst/>
            </a:prstGeom>
            <a:noFill/>
            <a:ln w="7938" cap="rnd">
              <a:solidFill>
                <a:srgbClr val="47474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Line 80"/>
            <p:cNvSpPr>
              <a:spLocks noChangeShapeType="1"/>
            </p:cNvSpPr>
            <p:nvPr/>
          </p:nvSpPr>
          <p:spPr bwMode="auto">
            <a:xfrm flipV="1">
              <a:off x="2215" y="3221"/>
              <a:ext cx="157" cy="14"/>
            </a:xfrm>
            <a:prstGeom prst="line">
              <a:avLst/>
            </a:prstGeom>
            <a:noFill/>
            <a:ln w="7938" cap="rnd">
              <a:solidFill>
                <a:srgbClr val="47474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Line 81"/>
            <p:cNvSpPr>
              <a:spLocks noChangeShapeType="1"/>
            </p:cNvSpPr>
            <p:nvPr/>
          </p:nvSpPr>
          <p:spPr bwMode="auto">
            <a:xfrm flipV="1">
              <a:off x="2207" y="3184"/>
              <a:ext cx="158" cy="13"/>
            </a:xfrm>
            <a:prstGeom prst="line">
              <a:avLst/>
            </a:prstGeom>
            <a:noFill/>
            <a:ln w="7938" cap="rnd">
              <a:solidFill>
                <a:srgbClr val="47474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Line 82"/>
            <p:cNvSpPr>
              <a:spLocks noChangeShapeType="1"/>
            </p:cNvSpPr>
            <p:nvPr/>
          </p:nvSpPr>
          <p:spPr bwMode="auto">
            <a:xfrm flipV="1">
              <a:off x="2202" y="3147"/>
              <a:ext cx="158" cy="13"/>
            </a:xfrm>
            <a:prstGeom prst="line">
              <a:avLst/>
            </a:prstGeom>
            <a:noFill/>
            <a:ln w="7938" cap="rnd">
              <a:solidFill>
                <a:srgbClr val="47474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Line 83"/>
            <p:cNvSpPr>
              <a:spLocks noChangeShapeType="1"/>
            </p:cNvSpPr>
            <p:nvPr/>
          </p:nvSpPr>
          <p:spPr bwMode="auto">
            <a:xfrm flipV="1">
              <a:off x="2197" y="3109"/>
              <a:ext cx="158" cy="11"/>
            </a:xfrm>
            <a:prstGeom prst="line">
              <a:avLst/>
            </a:prstGeom>
            <a:noFill/>
            <a:ln w="7938" cap="rnd">
              <a:solidFill>
                <a:srgbClr val="47474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4"/>
            <p:cNvSpPr>
              <a:spLocks/>
            </p:cNvSpPr>
            <p:nvPr/>
          </p:nvSpPr>
          <p:spPr bwMode="auto">
            <a:xfrm>
              <a:off x="2177" y="2963"/>
              <a:ext cx="48" cy="309"/>
            </a:xfrm>
            <a:custGeom>
              <a:avLst/>
              <a:gdLst>
                <a:gd name="T0" fmla="*/ 1334999151 w 19"/>
                <a:gd name="T1" fmla="*/ 0 h 116"/>
                <a:gd name="T2" fmla="*/ 898075557 w 19"/>
                <a:gd name="T3" fmla="*/ 0 h 116"/>
                <a:gd name="T4" fmla="*/ 578472081 w 19"/>
                <a:gd name="T5" fmla="*/ 0 h 116"/>
                <a:gd name="T6" fmla="*/ 228978623 w 19"/>
                <a:gd name="T7" fmla="*/ 2147483647 h 116"/>
                <a:gd name="T8" fmla="*/ 1461402846 w 19"/>
                <a:gd name="T9" fmla="*/ 2147483647 h 116"/>
                <a:gd name="T10" fmla="*/ 2128318903 w 19"/>
                <a:gd name="T11" fmla="*/ 2147483647 h 116"/>
                <a:gd name="T12" fmla="*/ 1021008540 w 19"/>
                <a:gd name="T13" fmla="*/ 2147483647 h 116"/>
                <a:gd name="T14" fmla="*/ 1334999151 w 19"/>
                <a:gd name="T15" fmla="*/ 0 h 1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"/>
                <a:gd name="T25" fmla="*/ 0 h 116"/>
                <a:gd name="T26" fmla="*/ 19 w 19"/>
                <a:gd name="T27" fmla="*/ 116 h 1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" h="116">
                  <a:moveTo>
                    <a:pt x="1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0" y="27"/>
                    <a:pt x="2" y="59"/>
                  </a:cubicBezTo>
                  <a:cubicBezTo>
                    <a:pt x="4" y="91"/>
                    <a:pt x="9" y="116"/>
                    <a:pt x="13" y="116"/>
                  </a:cubicBezTo>
                  <a:cubicBezTo>
                    <a:pt x="19" y="115"/>
                    <a:pt x="19" y="115"/>
                    <a:pt x="19" y="115"/>
                  </a:cubicBezTo>
                  <a:cubicBezTo>
                    <a:pt x="15" y="112"/>
                    <a:pt x="11" y="88"/>
                    <a:pt x="9" y="58"/>
                  </a:cubicBezTo>
                  <a:cubicBezTo>
                    <a:pt x="7" y="27"/>
                    <a:pt x="8" y="0"/>
                    <a:pt x="12" y="0"/>
                  </a:cubicBezTo>
                  <a:close/>
                </a:path>
              </a:pathLst>
            </a:custGeom>
            <a:solidFill>
              <a:srgbClr val="FEE5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5"/>
            <p:cNvSpPr>
              <a:spLocks/>
            </p:cNvSpPr>
            <p:nvPr/>
          </p:nvSpPr>
          <p:spPr bwMode="auto">
            <a:xfrm>
              <a:off x="2202" y="3187"/>
              <a:ext cx="123" cy="85"/>
            </a:xfrm>
            <a:custGeom>
              <a:avLst/>
              <a:gdLst>
                <a:gd name="T0" fmla="*/ 124622517 w 49"/>
                <a:gd name="T1" fmla="*/ 0 h 32"/>
                <a:gd name="T2" fmla="*/ 705894872 w 49"/>
                <a:gd name="T3" fmla="*/ 2147483647 h 32"/>
                <a:gd name="T4" fmla="*/ 2147483647 w 49"/>
                <a:gd name="T5" fmla="*/ 2147483647 h 32"/>
                <a:gd name="T6" fmla="*/ 2147483647 w 49"/>
                <a:gd name="T7" fmla="*/ 2147483647 h 32"/>
                <a:gd name="T8" fmla="*/ 705894872 w 49"/>
                <a:gd name="T9" fmla="*/ 2147483647 h 32"/>
                <a:gd name="T10" fmla="*/ 124622517 w 49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32"/>
                <a:gd name="T20" fmla="*/ 49 w 49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32">
                  <a:moveTo>
                    <a:pt x="1" y="0"/>
                  </a:moveTo>
                  <a:cubicBezTo>
                    <a:pt x="2" y="7"/>
                    <a:pt x="5" y="24"/>
                    <a:pt x="7" y="27"/>
                  </a:cubicBezTo>
                  <a:cubicBezTo>
                    <a:pt x="10" y="31"/>
                    <a:pt x="49" y="26"/>
                    <a:pt x="49" y="26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0" y="19"/>
                    <a:pt x="1" y="0"/>
                  </a:cubicBezTo>
                  <a:close/>
                </a:path>
              </a:pathLst>
            </a:custGeom>
            <a:solidFill>
              <a:srgbClr val="FEA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6"/>
            <p:cNvSpPr>
              <a:spLocks/>
            </p:cNvSpPr>
            <p:nvPr/>
          </p:nvSpPr>
          <p:spPr bwMode="auto">
            <a:xfrm>
              <a:off x="2350" y="2949"/>
              <a:ext cx="47" cy="310"/>
            </a:xfrm>
            <a:custGeom>
              <a:avLst/>
              <a:gdLst>
                <a:gd name="T0" fmla="*/ 890811243 w 19"/>
                <a:gd name="T1" fmla="*/ 0 h 116"/>
                <a:gd name="T2" fmla="*/ 650852889 w 19"/>
                <a:gd name="T3" fmla="*/ 0 h 116"/>
                <a:gd name="T4" fmla="*/ 360115241 w 19"/>
                <a:gd name="T5" fmla="*/ 0 h 116"/>
                <a:gd name="T6" fmla="*/ 145578474 w 19"/>
                <a:gd name="T7" fmla="*/ 2147483647 h 116"/>
                <a:gd name="T8" fmla="*/ 947348322 w 19"/>
                <a:gd name="T9" fmla="*/ 2147483647 h 116"/>
                <a:gd name="T10" fmla="*/ 1395449902 w 19"/>
                <a:gd name="T11" fmla="*/ 2147483647 h 116"/>
                <a:gd name="T12" fmla="*/ 743043777 w 19"/>
                <a:gd name="T13" fmla="*/ 2147483647 h 116"/>
                <a:gd name="T14" fmla="*/ 890811243 w 19"/>
                <a:gd name="T15" fmla="*/ 0 h 1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"/>
                <a:gd name="T25" fmla="*/ 0 h 116"/>
                <a:gd name="T26" fmla="*/ 19 w 19"/>
                <a:gd name="T27" fmla="*/ 116 h 1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" h="116">
                  <a:moveTo>
                    <a:pt x="1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0" y="27"/>
                    <a:pt x="2" y="58"/>
                  </a:cubicBezTo>
                  <a:cubicBezTo>
                    <a:pt x="5" y="90"/>
                    <a:pt x="9" y="116"/>
                    <a:pt x="13" y="116"/>
                  </a:cubicBezTo>
                  <a:cubicBezTo>
                    <a:pt x="19" y="115"/>
                    <a:pt x="19" y="115"/>
                    <a:pt x="19" y="115"/>
                  </a:cubicBezTo>
                  <a:cubicBezTo>
                    <a:pt x="16" y="112"/>
                    <a:pt x="12" y="88"/>
                    <a:pt x="10" y="58"/>
                  </a:cubicBezTo>
                  <a:cubicBezTo>
                    <a:pt x="7" y="26"/>
                    <a:pt x="8" y="0"/>
                    <a:pt x="12" y="0"/>
                  </a:cubicBezTo>
                  <a:close/>
                </a:path>
              </a:pathLst>
            </a:custGeom>
            <a:solidFill>
              <a:srgbClr val="FEE5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7"/>
            <p:cNvSpPr>
              <a:spLocks/>
            </p:cNvSpPr>
            <p:nvPr/>
          </p:nvSpPr>
          <p:spPr bwMode="auto">
            <a:xfrm>
              <a:off x="2355" y="3104"/>
              <a:ext cx="60" cy="155"/>
            </a:xfrm>
            <a:custGeom>
              <a:avLst/>
              <a:gdLst>
                <a:gd name="T0" fmla="*/ 1019953916 w 24"/>
                <a:gd name="T1" fmla="*/ 2147483647 h 58"/>
                <a:gd name="T2" fmla="*/ 0 w 24"/>
                <a:gd name="T3" fmla="*/ 0 h 58"/>
                <a:gd name="T4" fmla="*/ 1455545777 w 24"/>
                <a:gd name="T5" fmla="*/ 2147483647 h 58"/>
                <a:gd name="T6" fmla="*/ 1455545777 w 24"/>
                <a:gd name="T7" fmla="*/ 2147483647 h 58"/>
                <a:gd name="T8" fmla="*/ 1641797238 w 24"/>
                <a:gd name="T9" fmla="*/ 2147483647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58"/>
                <a:gd name="T17" fmla="*/ 24 w 24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58">
                  <a:moveTo>
                    <a:pt x="11" y="58"/>
                  </a:moveTo>
                  <a:cubicBezTo>
                    <a:pt x="7" y="58"/>
                    <a:pt x="3" y="32"/>
                    <a:pt x="0" y="0"/>
                  </a:cubicBezTo>
                  <a:cubicBezTo>
                    <a:pt x="1" y="10"/>
                    <a:pt x="8" y="51"/>
                    <a:pt x="16" y="54"/>
                  </a:cubicBezTo>
                  <a:cubicBezTo>
                    <a:pt x="24" y="57"/>
                    <a:pt x="16" y="54"/>
                    <a:pt x="16" y="54"/>
                  </a:cubicBezTo>
                  <a:cubicBezTo>
                    <a:pt x="18" y="57"/>
                    <a:pt x="18" y="57"/>
                    <a:pt x="18" y="57"/>
                  </a:cubicBezTo>
                </a:path>
              </a:pathLst>
            </a:custGeom>
            <a:solidFill>
              <a:srgbClr val="FEA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8"/>
            <p:cNvSpPr>
              <a:spLocks/>
            </p:cNvSpPr>
            <p:nvPr/>
          </p:nvSpPr>
          <p:spPr bwMode="auto">
            <a:xfrm>
              <a:off x="2190" y="2957"/>
              <a:ext cx="170" cy="27"/>
            </a:xfrm>
            <a:custGeom>
              <a:avLst/>
              <a:gdLst>
                <a:gd name="T0" fmla="*/ 0 w 170"/>
                <a:gd name="T1" fmla="*/ 16 h 27"/>
                <a:gd name="T2" fmla="*/ 170 w 170"/>
                <a:gd name="T3" fmla="*/ 0 h 27"/>
                <a:gd name="T4" fmla="*/ 0 w 170"/>
                <a:gd name="T5" fmla="*/ 27 h 27"/>
                <a:gd name="T6" fmla="*/ 0 w 170"/>
                <a:gd name="T7" fmla="*/ 16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0"/>
                <a:gd name="T13" fmla="*/ 0 h 27"/>
                <a:gd name="T14" fmla="*/ 170 w 170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0" h="27">
                  <a:moveTo>
                    <a:pt x="0" y="16"/>
                  </a:moveTo>
                  <a:lnTo>
                    <a:pt x="170" y="0"/>
                  </a:lnTo>
                  <a:lnTo>
                    <a:pt x="0" y="27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EE5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9"/>
            <p:cNvSpPr>
              <a:spLocks/>
            </p:cNvSpPr>
            <p:nvPr/>
          </p:nvSpPr>
          <p:spPr bwMode="auto">
            <a:xfrm>
              <a:off x="2190" y="2957"/>
              <a:ext cx="170" cy="27"/>
            </a:xfrm>
            <a:custGeom>
              <a:avLst/>
              <a:gdLst>
                <a:gd name="T0" fmla="*/ 0 w 170"/>
                <a:gd name="T1" fmla="*/ 16 h 27"/>
                <a:gd name="T2" fmla="*/ 170 w 170"/>
                <a:gd name="T3" fmla="*/ 0 h 27"/>
                <a:gd name="T4" fmla="*/ 0 w 170"/>
                <a:gd name="T5" fmla="*/ 27 h 27"/>
                <a:gd name="T6" fmla="*/ 0 60000 65536"/>
                <a:gd name="T7" fmla="*/ 0 60000 65536"/>
                <a:gd name="T8" fmla="*/ 0 60000 65536"/>
                <a:gd name="T9" fmla="*/ 0 w 170"/>
                <a:gd name="T10" fmla="*/ 0 h 27"/>
                <a:gd name="T11" fmla="*/ 170 w 170"/>
                <a:gd name="T12" fmla="*/ 27 h 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0" h="27">
                  <a:moveTo>
                    <a:pt x="0" y="16"/>
                  </a:moveTo>
                  <a:lnTo>
                    <a:pt x="170" y="0"/>
                  </a:lnTo>
                  <a:lnTo>
                    <a:pt x="0" y="2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90"/>
            <p:cNvSpPr>
              <a:spLocks/>
            </p:cNvSpPr>
            <p:nvPr/>
          </p:nvSpPr>
          <p:spPr bwMode="auto">
            <a:xfrm>
              <a:off x="2192" y="2963"/>
              <a:ext cx="15" cy="154"/>
            </a:xfrm>
            <a:custGeom>
              <a:avLst/>
              <a:gdLst>
                <a:gd name="T0" fmla="*/ 361396205 w 6"/>
                <a:gd name="T1" fmla="*/ 0 h 58"/>
                <a:gd name="T2" fmla="*/ 290584948 w 6"/>
                <a:gd name="T3" fmla="*/ 2147483647 h 58"/>
                <a:gd name="T4" fmla="*/ 290584948 w 6"/>
                <a:gd name="T5" fmla="*/ 2147483647 h 58"/>
                <a:gd name="T6" fmla="*/ 542113908 w 6"/>
                <a:gd name="T7" fmla="*/ 567842585 h 58"/>
                <a:gd name="T8" fmla="*/ 542113908 w 6"/>
                <a:gd name="T9" fmla="*/ 0 h 58"/>
                <a:gd name="T10" fmla="*/ 361396205 w 6"/>
                <a:gd name="T11" fmla="*/ 0 h 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58"/>
                <a:gd name="T20" fmla="*/ 6 w 6"/>
                <a:gd name="T21" fmla="*/ 58 h 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58">
                  <a:moveTo>
                    <a:pt x="4" y="0"/>
                  </a:moveTo>
                  <a:cubicBezTo>
                    <a:pt x="0" y="4"/>
                    <a:pt x="1" y="33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1" y="25"/>
                    <a:pt x="4" y="3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91"/>
            <p:cNvSpPr>
              <a:spLocks/>
            </p:cNvSpPr>
            <p:nvPr/>
          </p:nvSpPr>
          <p:spPr bwMode="auto">
            <a:xfrm>
              <a:off x="2177" y="2949"/>
              <a:ext cx="225" cy="323"/>
            </a:xfrm>
            <a:custGeom>
              <a:avLst/>
              <a:gdLst>
                <a:gd name="T0" fmla="*/ 1210688549 w 90"/>
                <a:gd name="T1" fmla="*/ 2147483647 h 121"/>
                <a:gd name="T2" fmla="*/ 186251697 w 90"/>
                <a:gd name="T3" fmla="*/ 2147483647 h 121"/>
                <a:gd name="T4" fmla="*/ 465629122 w 90"/>
                <a:gd name="T5" fmla="*/ 1648518805 h 121"/>
                <a:gd name="T6" fmla="*/ 2147483647 w 90"/>
                <a:gd name="T7" fmla="*/ 0 h 121"/>
                <a:gd name="T8" fmla="*/ 2147483647 w 90"/>
                <a:gd name="T9" fmla="*/ 2147483647 h 121"/>
                <a:gd name="T10" fmla="*/ 2147483647 w 90"/>
                <a:gd name="T11" fmla="*/ 2147483647 h 121"/>
                <a:gd name="T12" fmla="*/ 1210688549 w 90"/>
                <a:gd name="T13" fmla="*/ 2147483647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0"/>
                <a:gd name="T22" fmla="*/ 0 h 121"/>
                <a:gd name="T23" fmla="*/ 90 w 90"/>
                <a:gd name="T24" fmla="*/ 121 h 1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0" h="121">
                  <a:moveTo>
                    <a:pt x="13" y="121"/>
                  </a:moveTo>
                  <a:cubicBezTo>
                    <a:pt x="9" y="121"/>
                    <a:pt x="4" y="96"/>
                    <a:pt x="2" y="64"/>
                  </a:cubicBezTo>
                  <a:cubicBezTo>
                    <a:pt x="0" y="32"/>
                    <a:pt x="1" y="6"/>
                    <a:pt x="5" y="5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8" y="0"/>
                    <a:pt x="77" y="26"/>
                    <a:pt x="79" y="58"/>
                  </a:cubicBezTo>
                  <a:cubicBezTo>
                    <a:pt x="81" y="90"/>
                    <a:pt x="86" y="116"/>
                    <a:pt x="90" y="116"/>
                  </a:cubicBezTo>
                  <a:lnTo>
                    <a:pt x="13" y="121"/>
                  </a:lnTo>
                  <a:close/>
                </a:path>
              </a:pathLst>
            </a:custGeom>
            <a:noFill/>
            <a:ln w="7938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5" name="Freeform 165"/>
          <p:cNvSpPr>
            <a:spLocks/>
          </p:cNvSpPr>
          <p:nvPr/>
        </p:nvSpPr>
        <p:spPr bwMode="auto">
          <a:xfrm>
            <a:off x="4357686" y="2500306"/>
            <a:ext cx="1366838" cy="503237"/>
          </a:xfrm>
          <a:custGeom>
            <a:avLst/>
            <a:gdLst>
              <a:gd name="T0" fmla="*/ 2147483647 w 217"/>
              <a:gd name="T1" fmla="*/ 0 h 103"/>
              <a:gd name="T2" fmla="*/ 2147483647 w 217"/>
              <a:gd name="T3" fmla="*/ 0 h 103"/>
              <a:gd name="T4" fmla="*/ 2147483647 w 217"/>
              <a:gd name="T5" fmla="*/ 2147483647 h 103"/>
              <a:gd name="T6" fmla="*/ 2147483647 w 217"/>
              <a:gd name="T7" fmla="*/ 2147483647 h 103"/>
              <a:gd name="T8" fmla="*/ 0 w 217"/>
              <a:gd name="T9" fmla="*/ 2147483647 h 103"/>
              <a:gd name="T10" fmla="*/ 2147483647 w 217"/>
              <a:gd name="T11" fmla="*/ 2147483647 h 103"/>
              <a:gd name="T12" fmla="*/ 2147483647 w 217"/>
              <a:gd name="T13" fmla="*/ 2147483647 h 103"/>
              <a:gd name="T14" fmla="*/ 2147483647 w 217"/>
              <a:gd name="T15" fmla="*/ 2147483647 h 103"/>
              <a:gd name="T16" fmla="*/ 2147483647 w 217"/>
              <a:gd name="T17" fmla="*/ 2147483647 h 103"/>
              <a:gd name="T18" fmla="*/ 2147483647 w 217"/>
              <a:gd name="T19" fmla="*/ 2147483647 h 103"/>
              <a:gd name="T20" fmla="*/ 2147483647 w 217"/>
              <a:gd name="T21" fmla="*/ 0 h 1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7"/>
              <a:gd name="T34" fmla="*/ 0 h 103"/>
              <a:gd name="T35" fmla="*/ 217 w 217"/>
              <a:gd name="T36" fmla="*/ 103 h 10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7" h="103">
                <a:moveTo>
                  <a:pt x="155" y="0"/>
                </a:moveTo>
                <a:cubicBezTo>
                  <a:pt x="123" y="0"/>
                  <a:pt x="123" y="0"/>
                  <a:pt x="123" y="0"/>
                </a:cubicBezTo>
                <a:cubicBezTo>
                  <a:pt x="172" y="40"/>
                  <a:pt x="172" y="40"/>
                  <a:pt x="172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5" y="40"/>
                  <a:pt x="0" y="45"/>
                  <a:pt x="0" y="51"/>
                </a:cubicBezTo>
                <a:cubicBezTo>
                  <a:pt x="0" y="58"/>
                  <a:pt x="5" y="63"/>
                  <a:pt x="11" y="63"/>
                </a:cubicBezTo>
                <a:cubicBezTo>
                  <a:pt x="172" y="63"/>
                  <a:pt x="172" y="63"/>
                  <a:pt x="172" y="63"/>
                </a:cubicBezTo>
                <a:cubicBezTo>
                  <a:pt x="123" y="103"/>
                  <a:pt x="123" y="103"/>
                  <a:pt x="123" y="103"/>
                </a:cubicBezTo>
                <a:cubicBezTo>
                  <a:pt x="155" y="103"/>
                  <a:pt x="155" y="103"/>
                  <a:pt x="155" y="103"/>
                </a:cubicBezTo>
                <a:cubicBezTo>
                  <a:pt x="217" y="51"/>
                  <a:pt x="217" y="51"/>
                  <a:pt x="217" y="51"/>
                </a:cubicBezTo>
                <a:lnTo>
                  <a:pt x="155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635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b="1" dirty="0">
              <a:ln w="18000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grpSp>
        <p:nvGrpSpPr>
          <p:cNvPr id="96" name="Group 324"/>
          <p:cNvGrpSpPr>
            <a:grpSpLocks/>
          </p:cNvGrpSpPr>
          <p:nvPr/>
        </p:nvGrpSpPr>
        <p:grpSpPr bwMode="auto">
          <a:xfrm>
            <a:off x="5929322" y="2143116"/>
            <a:ext cx="2087563" cy="1373188"/>
            <a:chOff x="3515" y="1117"/>
            <a:chExt cx="1535" cy="1092"/>
          </a:xfrm>
        </p:grpSpPr>
        <p:grpSp>
          <p:nvGrpSpPr>
            <p:cNvPr id="97" name="Group 92"/>
            <p:cNvGrpSpPr>
              <a:grpSpLocks/>
            </p:cNvGrpSpPr>
            <p:nvPr/>
          </p:nvGrpSpPr>
          <p:grpSpPr bwMode="auto">
            <a:xfrm rot="5400000">
              <a:off x="3737" y="895"/>
              <a:ext cx="1092" cy="1535"/>
              <a:chOff x="4766" y="2593"/>
              <a:chExt cx="511" cy="718"/>
            </a:xfrm>
          </p:grpSpPr>
          <p:sp>
            <p:nvSpPr>
              <p:cNvPr id="128" name="Freeform 93"/>
              <p:cNvSpPr>
                <a:spLocks/>
              </p:cNvSpPr>
              <p:nvPr/>
            </p:nvSpPr>
            <p:spPr bwMode="auto">
              <a:xfrm>
                <a:off x="4766" y="2593"/>
                <a:ext cx="511" cy="718"/>
              </a:xfrm>
              <a:custGeom>
                <a:avLst/>
                <a:gdLst>
                  <a:gd name="T0" fmla="*/ 1 w 789"/>
                  <a:gd name="T1" fmla="*/ 1 h 1040"/>
                  <a:gd name="T2" fmla="*/ 1 w 789"/>
                  <a:gd name="T3" fmla="*/ 1 h 1040"/>
                  <a:gd name="T4" fmla="*/ 1 w 789"/>
                  <a:gd name="T5" fmla="*/ 1 h 1040"/>
                  <a:gd name="T6" fmla="*/ 0 w 789"/>
                  <a:gd name="T7" fmla="*/ 1 h 1040"/>
                  <a:gd name="T8" fmla="*/ 0 w 789"/>
                  <a:gd name="T9" fmla="*/ 1 h 1040"/>
                  <a:gd name="T10" fmla="*/ 1 w 789"/>
                  <a:gd name="T11" fmla="*/ 0 h 1040"/>
                  <a:gd name="T12" fmla="*/ 1 w 789"/>
                  <a:gd name="T13" fmla="*/ 0 h 1040"/>
                  <a:gd name="T14" fmla="*/ 1 w 789"/>
                  <a:gd name="T15" fmla="*/ 1 h 1040"/>
                  <a:gd name="T16" fmla="*/ 1 w 789"/>
                  <a:gd name="T17" fmla="*/ 1 h 10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9"/>
                  <a:gd name="T28" fmla="*/ 0 h 1040"/>
                  <a:gd name="T29" fmla="*/ 789 w 789"/>
                  <a:gd name="T30" fmla="*/ 1040 h 10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9" h="1040">
                    <a:moveTo>
                      <a:pt x="789" y="965"/>
                    </a:moveTo>
                    <a:cubicBezTo>
                      <a:pt x="789" y="1006"/>
                      <a:pt x="756" y="1040"/>
                      <a:pt x="714" y="1040"/>
                    </a:cubicBezTo>
                    <a:cubicBezTo>
                      <a:pt x="76" y="1040"/>
                      <a:pt x="76" y="1040"/>
                      <a:pt x="76" y="1040"/>
                    </a:cubicBezTo>
                    <a:cubicBezTo>
                      <a:pt x="34" y="1040"/>
                      <a:pt x="0" y="1006"/>
                      <a:pt x="0" y="96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34"/>
                      <a:pt x="34" y="0"/>
                      <a:pt x="76" y="0"/>
                    </a:cubicBezTo>
                    <a:cubicBezTo>
                      <a:pt x="714" y="0"/>
                      <a:pt x="714" y="0"/>
                      <a:pt x="714" y="0"/>
                    </a:cubicBezTo>
                    <a:cubicBezTo>
                      <a:pt x="756" y="0"/>
                      <a:pt x="789" y="34"/>
                      <a:pt x="789" y="75"/>
                    </a:cubicBezTo>
                    <a:lnTo>
                      <a:pt x="789" y="965"/>
                    </a:lnTo>
                    <a:close/>
                  </a:path>
                </a:pathLst>
              </a:custGeom>
              <a:solidFill>
                <a:srgbClr val="D2EB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9" name="Freeform 94"/>
              <p:cNvSpPr>
                <a:spLocks/>
              </p:cNvSpPr>
              <p:nvPr/>
            </p:nvSpPr>
            <p:spPr bwMode="auto">
              <a:xfrm>
                <a:off x="4779" y="2612"/>
                <a:ext cx="485" cy="681"/>
              </a:xfrm>
              <a:custGeom>
                <a:avLst/>
                <a:gdLst>
                  <a:gd name="T0" fmla="*/ 1 w 749"/>
                  <a:gd name="T1" fmla="*/ 1 h 987"/>
                  <a:gd name="T2" fmla="*/ 1 w 749"/>
                  <a:gd name="T3" fmla="*/ 1 h 987"/>
                  <a:gd name="T4" fmla="*/ 1 w 749"/>
                  <a:gd name="T5" fmla="*/ 1 h 987"/>
                  <a:gd name="T6" fmla="*/ 0 w 749"/>
                  <a:gd name="T7" fmla="*/ 1 h 987"/>
                  <a:gd name="T8" fmla="*/ 0 w 749"/>
                  <a:gd name="T9" fmla="*/ 1 h 987"/>
                  <a:gd name="T10" fmla="*/ 1 w 749"/>
                  <a:gd name="T11" fmla="*/ 0 h 987"/>
                  <a:gd name="T12" fmla="*/ 1 w 749"/>
                  <a:gd name="T13" fmla="*/ 0 h 987"/>
                  <a:gd name="T14" fmla="*/ 1 w 749"/>
                  <a:gd name="T15" fmla="*/ 1 h 987"/>
                  <a:gd name="T16" fmla="*/ 1 w 749"/>
                  <a:gd name="T17" fmla="*/ 1 h 9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49"/>
                  <a:gd name="T28" fmla="*/ 0 h 987"/>
                  <a:gd name="T29" fmla="*/ 749 w 749"/>
                  <a:gd name="T30" fmla="*/ 987 h 98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49" h="987">
                    <a:moveTo>
                      <a:pt x="749" y="915"/>
                    </a:moveTo>
                    <a:cubicBezTo>
                      <a:pt x="749" y="955"/>
                      <a:pt x="718" y="987"/>
                      <a:pt x="678" y="987"/>
                    </a:cubicBezTo>
                    <a:cubicBezTo>
                      <a:pt x="72" y="987"/>
                      <a:pt x="72" y="987"/>
                      <a:pt x="72" y="987"/>
                    </a:cubicBezTo>
                    <a:cubicBezTo>
                      <a:pt x="32" y="987"/>
                      <a:pt x="0" y="955"/>
                      <a:pt x="0" y="915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31"/>
                      <a:pt x="32" y="0"/>
                      <a:pt x="72" y="0"/>
                    </a:cubicBezTo>
                    <a:cubicBezTo>
                      <a:pt x="678" y="0"/>
                      <a:pt x="678" y="0"/>
                      <a:pt x="678" y="0"/>
                    </a:cubicBezTo>
                    <a:cubicBezTo>
                      <a:pt x="718" y="0"/>
                      <a:pt x="749" y="31"/>
                      <a:pt x="749" y="71"/>
                    </a:cubicBezTo>
                    <a:lnTo>
                      <a:pt x="749" y="915"/>
                    </a:lnTo>
                    <a:close/>
                  </a:path>
                </a:pathLst>
              </a:custGeom>
              <a:solidFill>
                <a:srgbClr val="D2EB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0" name="Freeform 95"/>
              <p:cNvSpPr>
                <a:spLocks/>
              </p:cNvSpPr>
              <p:nvPr/>
            </p:nvSpPr>
            <p:spPr bwMode="auto">
              <a:xfrm>
                <a:off x="4783" y="2617"/>
                <a:ext cx="478" cy="670"/>
              </a:xfrm>
              <a:custGeom>
                <a:avLst/>
                <a:gdLst>
                  <a:gd name="T0" fmla="*/ 1 w 738"/>
                  <a:gd name="T1" fmla="*/ 1 h 972"/>
                  <a:gd name="T2" fmla="*/ 1 w 738"/>
                  <a:gd name="T3" fmla="*/ 1 h 972"/>
                  <a:gd name="T4" fmla="*/ 1 w 738"/>
                  <a:gd name="T5" fmla="*/ 1 h 972"/>
                  <a:gd name="T6" fmla="*/ 0 w 738"/>
                  <a:gd name="T7" fmla="*/ 1 h 972"/>
                  <a:gd name="T8" fmla="*/ 0 w 738"/>
                  <a:gd name="T9" fmla="*/ 1 h 972"/>
                  <a:gd name="T10" fmla="*/ 1 w 738"/>
                  <a:gd name="T11" fmla="*/ 0 h 972"/>
                  <a:gd name="T12" fmla="*/ 1 w 738"/>
                  <a:gd name="T13" fmla="*/ 0 h 972"/>
                  <a:gd name="T14" fmla="*/ 1 w 738"/>
                  <a:gd name="T15" fmla="*/ 1 h 972"/>
                  <a:gd name="T16" fmla="*/ 1 w 738"/>
                  <a:gd name="T17" fmla="*/ 1 h 97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38"/>
                  <a:gd name="T28" fmla="*/ 0 h 972"/>
                  <a:gd name="T29" fmla="*/ 738 w 738"/>
                  <a:gd name="T30" fmla="*/ 972 h 97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38" h="972">
                    <a:moveTo>
                      <a:pt x="738" y="902"/>
                    </a:moveTo>
                    <a:cubicBezTo>
                      <a:pt x="738" y="941"/>
                      <a:pt x="706" y="972"/>
                      <a:pt x="667" y="972"/>
                    </a:cubicBezTo>
                    <a:cubicBezTo>
                      <a:pt x="70" y="972"/>
                      <a:pt x="70" y="972"/>
                      <a:pt x="70" y="972"/>
                    </a:cubicBezTo>
                    <a:cubicBezTo>
                      <a:pt x="31" y="972"/>
                      <a:pt x="0" y="941"/>
                      <a:pt x="0" y="902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32"/>
                      <a:pt x="31" y="0"/>
                      <a:pt x="70" y="0"/>
                    </a:cubicBezTo>
                    <a:cubicBezTo>
                      <a:pt x="667" y="0"/>
                      <a:pt x="667" y="0"/>
                      <a:pt x="667" y="0"/>
                    </a:cubicBezTo>
                    <a:cubicBezTo>
                      <a:pt x="706" y="0"/>
                      <a:pt x="738" y="32"/>
                      <a:pt x="738" y="70"/>
                    </a:cubicBezTo>
                    <a:lnTo>
                      <a:pt x="738" y="902"/>
                    </a:lnTo>
                    <a:close/>
                  </a:path>
                </a:pathLst>
              </a:custGeom>
              <a:solidFill>
                <a:srgbClr val="94D3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" name="Freeform 96"/>
              <p:cNvSpPr>
                <a:spLocks/>
              </p:cNvSpPr>
              <p:nvPr/>
            </p:nvSpPr>
            <p:spPr bwMode="auto">
              <a:xfrm>
                <a:off x="4797" y="2631"/>
                <a:ext cx="450" cy="642"/>
              </a:xfrm>
              <a:custGeom>
                <a:avLst/>
                <a:gdLst>
                  <a:gd name="T0" fmla="*/ 1 w 694"/>
                  <a:gd name="T1" fmla="*/ 1 h 930"/>
                  <a:gd name="T2" fmla="*/ 1 w 694"/>
                  <a:gd name="T3" fmla="*/ 1 h 930"/>
                  <a:gd name="T4" fmla="*/ 1 w 694"/>
                  <a:gd name="T5" fmla="*/ 1 h 930"/>
                  <a:gd name="T6" fmla="*/ 0 w 694"/>
                  <a:gd name="T7" fmla="*/ 1 h 930"/>
                  <a:gd name="T8" fmla="*/ 0 w 694"/>
                  <a:gd name="T9" fmla="*/ 1 h 930"/>
                  <a:gd name="T10" fmla="*/ 1 w 694"/>
                  <a:gd name="T11" fmla="*/ 0 h 930"/>
                  <a:gd name="T12" fmla="*/ 1 w 694"/>
                  <a:gd name="T13" fmla="*/ 0 h 930"/>
                  <a:gd name="T14" fmla="*/ 1 w 694"/>
                  <a:gd name="T15" fmla="*/ 1 h 930"/>
                  <a:gd name="T16" fmla="*/ 1 w 694"/>
                  <a:gd name="T17" fmla="*/ 1 h 9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94"/>
                  <a:gd name="T28" fmla="*/ 0 h 930"/>
                  <a:gd name="T29" fmla="*/ 694 w 694"/>
                  <a:gd name="T30" fmla="*/ 930 h 9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94" h="930">
                    <a:moveTo>
                      <a:pt x="694" y="874"/>
                    </a:moveTo>
                    <a:cubicBezTo>
                      <a:pt x="694" y="905"/>
                      <a:pt x="669" y="930"/>
                      <a:pt x="637" y="930"/>
                    </a:cubicBezTo>
                    <a:cubicBezTo>
                      <a:pt x="56" y="930"/>
                      <a:pt x="56" y="930"/>
                      <a:pt x="56" y="930"/>
                    </a:cubicBezTo>
                    <a:cubicBezTo>
                      <a:pt x="25" y="930"/>
                      <a:pt x="0" y="905"/>
                      <a:pt x="0" y="874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5"/>
                      <a:pt x="25" y="0"/>
                      <a:pt x="56" y="0"/>
                    </a:cubicBezTo>
                    <a:cubicBezTo>
                      <a:pt x="637" y="0"/>
                      <a:pt x="637" y="0"/>
                      <a:pt x="637" y="0"/>
                    </a:cubicBezTo>
                    <a:cubicBezTo>
                      <a:pt x="669" y="0"/>
                      <a:pt x="694" y="25"/>
                      <a:pt x="694" y="57"/>
                    </a:cubicBezTo>
                    <a:lnTo>
                      <a:pt x="694" y="874"/>
                    </a:lnTo>
                    <a:close/>
                  </a:path>
                </a:pathLst>
              </a:custGeom>
              <a:solidFill>
                <a:srgbClr val="ECF7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2" name="Freeform 97"/>
              <p:cNvSpPr>
                <a:spLocks/>
              </p:cNvSpPr>
              <p:nvPr/>
            </p:nvSpPr>
            <p:spPr bwMode="auto">
              <a:xfrm>
                <a:off x="4766" y="2593"/>
                <a:ext cx="511" cy="718"/>
              </a:xfrm>
              <a:custGeom>
                <a:avLst/>
                <a:gdLst>
                  <a:gd name="T0" fmla="*/ 1 w 789"/>
                  <a:gd name="T1" fmla="*/ 1 h 1040"/>
                  <a:gd name="T2" fmla="*/ 1 w 789"/>
                  <a:gd name="T3" fmla="*/ 1 h 1040"/>
                  <a:gd name="T4" fmla="*/ 1 w 789"/>
                  <a:gd name="T5" fmla="*/ 1 h 1040"/>
                  <a:gd name="T6" fmla="*/ 0 w 789"/>
                  <a:gd name="T7" fmla="*/ 1 h 1040"/>
                  <a:gd name="T8" fmla="*/ 0 w 789"/>
                  <a:gd name="T9" fmla="*/ 1 h 1040"/>
                  <a:gd name="T10" fmla="*/ 1 w 789"/>
                  <a:gd name="T11" fmla="*/ 0 h 1040"/>
                  <a:gd name="T12" fmla="*/ 1 w 789"/>
                  <a:gd name="T13" fmla="*/ 0 h 1040"/>
                  <a:gd name="T14" fmla="*/ 1 w 789"/>
                  <a:gd name="T15" fmla="*/ 1 h 1040"/>
                  <a:gd name="T16" fmla="*/ 1 w 789"/>
                  <a:gd name="T17" fmla="*/ 1 h 10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9"/>
                  <a:gd name="T28" fmla="*/ 0 h 1040"/>
                  <a:gd name="T29" fmla="*/ 789 w 789"/>
                  <a:gd name="T30" fmla="*/ 1040 h 10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9" h="1040">
                    <a:moveTo>
                      <a:pt x="789" y="965"/>
                    </a:moveTo>
                    <a:cubicBezTo>
                      <a:pt x="789" y="1006"/>
                      <a:pt x="756" y="1040"/>
                      <a:pt x="714" y="1040"/>
                    </a:cubicBezTo>
                    <a:cubicBezTo>
                      <a:pt x="76" y="1040"/>
                      <a:pt x="76" y="1040"/>
                      <a:pt x="76" y="1040"/>
                    </a:cubicBezTo>
                    <a:cubicBezTo>
                      <a:pt x="34" y="1040"/>
                      <a:pt x="0" y="1006"/>
                      <a:pt x="0" y="96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34"/>
                      <a:pt x="34" y="0"/>
                      <a:pt x="76" y="0"/>
                    </a:cubicBezTo>
                    <a:cubicBezTo>
                      <a:pt x="714" y="0"/>
                      <a:pt x="714" y="0"/>
                      <a:pt x="714" y="0"/>
                    </a:cubicBezTo>
                    <a:cubicBezTo>
                      <a:pt x="756" y="0"/>
                      <a:pt x="789" y="34"/>
                      <a:pt x="789" y="75"/>
                    </a:cubicBezTo>
                    <a:lnTo>
                      <a:pt x="789" y="965"/>
                    </a:lnTo>
                    <a:close/>
                  </a:path>
                </a:pathLst>
              </a:custGeom>
              <a:noFill/>
              <a:ln w="6350">
                <a:solidFill>
                  <a:srgbClr val="34343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" name="Freeform 98"/>
              <p:cNvSpPr>
                <a:spLocks/>
              </p:cNvSpPr>
              <p:nvPr/>
            </p:nvSpPr>
            <p:spPr bwMode="auto">
              <a:xfrm>
                <a:off x="4779" y="2612"/>
                <a:ext cx="485" cy="681"/>
              </a:xfrm>
              <a:custGeom>
                <a:avLst/>
                <a:gdLst>
                  <a:gd name="T0" fmla="*/ 1 w 749"/>
                  <a:gd name="T1" fmla="*/ 1 h 987"/>
                  <a:gd name="T2" fmla="*/ 1 w 749"/>
                  <a:gd name="T3" fmla="*/ 1 h 987"/>
                  <a:gd name="T4" fmla="*/ 1 w 749"/>
                  <a:gd name="T5" fmla="*/ 1 h 987"/>
                  <a:gd name="T6" fmla="*/ 0 w 749"/>
                  <a:gd name="T7" fmla="*/ 1 h 987"/>
                  <a:gd name="T8" fmla="*/ 0 w 749"/>
                  <a:gd name="T9" fmla="*/ 1 h 987"/>
                  <a:gd name="T10" fmla="*/ 1 w 749"/>
                  <a:gd name="T11" fmla="*/ 0 h 987"/>
                  <a:gd name="T12" fmla="*/ 1 w 749"/>
                  <a:gd name="T13" fmla="*/ 0 h 987"/>
                  <a:gd name="T14" fmla="*/ 1 w 749"/>
                  <a:gd name="T15" fmla="*/ 1 h 987"/>
                  <a:gd name="T16" fmla="*/ 1 w 749"/>
                  <a:gd name="T17" fmla="*/ 1 h 9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49"/>
                  <a:gd name="T28" fmla="*/ 0 h 987"/>
                  <a:gd name="T29" fmla="*/ 749 w 749"/>
                  <a:gd name="T30" fmla="*/ 987 h 98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49" h="987">
                    <a:moveTo>
                      <a:pt x="749" y="915"/>
                    </a:moveTo>
                    <a:cubicBezTo>
                      <a:pt x="749" y="955"/>
                      <a:pt x="718" y="987"/>
                      <a:pt x="678" y="987"/>
                    </a:cubicBezTo>
                    <a:cubicBezTo>
                      <a:pt x="72" y="987"/>
                      <a:pt x="72" y="987"/>
                      <a:pt x="72" y="987"/>
                    </a:cubicBezTo>
                    <a:cubicBezTo>
                      <a:pt x="32" y="987"/>
                      <a:pt x="0" y="955"/>
                      <a:pt x="0" y="915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31"/>
                      <a:pt x="32" y="0"/>
                      <a:pt x="72" y="0"/>
                    </a:cubicBezTo>
                    <a:cubicBezTo>
                      <a:pt x="678" y="0"/>
                      <a:pt x="678" y="0"/>
                      <a:pt x="678" y="0"/>
                    </a:cubicBezTo>
                    <a:cubicBezTo>
                      <a:pt x="718" y="0"/>
                      <a:pt x="749" y="31"/>
                      <a:pt x="749" y="71"/>
                    </a:cubicBezTo>
                    <a:lnTo>
                      <a:pt x="749" y="915"/>
                    </a:lnTo>
                    <a:close/>
                  </a:path>
                </a:pathLst>
              </a:custGeom>
              <a:noFill/>
              <a:ln w="3175">
                <a:solidFill>
                  <a:srgbClr val="34343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" name="Freeform 99"/>
              <p:cNvSpPr>
                <a:spLocks/>
              </p:cNvSpPr>
              <p:nvPr/>
            </p:nvSpPr>
            <p:spPr bwMode="auto">
              <a:xfrm>
                <a:off x="4783" y="2617"/>
                <a:ext cx="478" cy="670"/>
              </a:xfrm>
              <a:custGeom>
                <a:avLst/>
                <a:gdLst>
                  <a:gd name="T0" fmla="*/ 1 w 738"/>
                  <a:gd name="T1" fmla="*/ 1 h 972"/>
                  <a:gd name="T2" fmla="*/ 1 w 738"/>
                  <a:gd name="T3" fmla="*/ 1 h 972"/>
                  <a:gd name="T4" fmla="*/ 1 w 738"/>
                  <a:gd name="T5" fmla="*/ 1 h 972"/>
                  <a:gd name="T6" fmla="*/ 0 w 738"/>
                  <a:gd name="T7" fmla="*/ 1 h 972"/>
                  <a:gd name="T8" fmla="*/ 0 w 738"/>
                  <a:gd name="T9" fmla="*/ 1 h 972"/>
                  <a:gd name="T10" fmla="*/ 1 w 738"/>
                  <a:gd name="T11" fmla="*/ 0 h 972"/>
                  <a:gd name="T12" fmla="*/ 1 w 738"/>
                  <a:gd name="T13" fmla="*/ 0 h 972"/>
                  <a:gd name="T14" fmla="*/ 1 w 738"/>
                  <a:gd name="T15" fmla="*/ 1 h 972"/>
                  <a:gd name="T16" fmla="*/ 1 w 738"/>
                  <a:gd name="T17" fmla="*/ 1 h 97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38"/>
                  <a:gd name="T28" fmla="*/ 0 h 972"/>
                  <a:gd name="T29" fmla="*/ 738 w 738"/>
                  <a:gd name="T30" fmla="*/ 972 h 97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38" h="972">
                    <a:moveTo>
                      <a:pt x="738" y="902"/>
                    </a:moveTo>
                    <a:cubicBezTo>
                      <a:pt x="738" y="941"/>
                      <a:pt x="706" y="972"/>
                      <a:pt x="667" y="972"/>
                    </a:cubicBezTo>
                    <a:cubicBezTo>
                      <a:pt x="70" y="972"/>
                      <a:pt x="70" y="972"/>
                      <a:pt x="70" y="972"/>
                    </a:cubicBezTo>
                    <a:cubicBezTo>
                      <a:pt x="31" y="972"/>
                      <a:pt x="0" y="941"/>
                      <a:pt x="0" y="902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32"/>
                      <a:pt x="31" y="0"/>
                      <a:pt x="70" y="0"/>
                    </a:cubicBezTo>
                    <a:cubicBezTo>
                      <a:pt x="667" y="0"/>
                      <a:pt x="667" y="0"/>
                      <a:pt x="667" y="0"/>
                    </a:cubicBezTo>
                    <a:cubicBezTo>
                      <a:pt x="706" y="0"/>
                      <a:pt x="738" y="32"/>
                      <a:pt x="738" y="70"/>
                    </a:cubicBezTo>
                    <a:lnTo>
                      <a:pt x="738" y="902"/>
                    </a:lnTo>
                    <a:close/>
                  </a:path>
                </a:pathLst>
              </a:custGeom>
              <a:noFill/>
              <a:ln w="1588">
                <a:solidFill>
                  <a:srgbClr val="34343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" name="Freeform 100"/>
              <p:cNvSpPr>
                <a:spLocks/>
              </p:cNvSpPr>
              <p:nvPr/>
            </p:nvSpPr>
            <p:spPr bwMode="auto">
              <a:xfrm>
                <a:off x="4797" y="2631"/>
                <a:ext cx="450" cy="642"/>
              </a:xfrm>
              <a:custGeom>
                <a:avLst/>
                <a:gdLst>
                  <a:gd name="T0" fmla="*/ 1 w 694"/>
                  <a:gd name="T1" fmla="*/ 1 h 930"/>
                  <a:gd name="T2" fmla="*/ 1 w 694"/>
                  <a:gd name="T3" fmla="*/ 1 h 930"/>
                  <a:gd name="T4" fmla="*/ 1 w 694"/>
                  <a:gd name="T5" fmla="*/ 1 h 930"/>
                  <a:gd name="T6" fmla="*/ 0 w 694"/>
                  <a:gd name="T7" fmla="*/ 1 h 930"/>
                  <a:gd name="T8" fmla="*/ 0 w 694"/>
                  <a:gd name="T9" fmla="*/ 1 h 930"/>
                  <a:gd name="T10" fmla="*/ 1 w 694"/>
                  <a:gd name="T11" fmla="*/ 0 h 930"/>
                  <a:gd name="T12" fmla="*/ 1 w 694"/>
                  <a:gd name="T13" fmla="*/ 0 h 930"/>
                  <a:gd name="T14" fmla="*/ 1 w 694"/>
                  <a:gd name="T15" fmla="*/ 1 h 930"/>
                  <a:gd name="T16" fmla="*/ 1 w 694"/>
                  <a:gd name="T17" fmla="*/ 1 h 9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94"/>
                  <a:gd name="T28" fmla="*/ 0 h 930"/>
                  <a:gd name="T29" fmla="*/ 694 w 694"/>
                  <a:gd name="T30" fmla="*/ 930 h 9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94" h="930">
                    <a:moveTo>
                      <a:pt x="694" y="874"/>
                    </a:moveTo>
                    <a:cubicBezTo>
                      <a:pt x="694" y="905"/>
                      <a:pt x="669" y="930"/>
                      <a:pt x="637" y="930"/>
                    </a:cubicBezTo>
                    <a:cubicBezTo>
                      <a:pt x="56" y="930"/>
                      <a:pt x="56" y="930"/>
                      <a:pt x="56" y="930"/>
                    </a:cubicBezTo>
                    <a:cubicBezTo>
                      <a:pt x="25" y="930"/>
                      <a:pt x="0" y="905"/>
                      <a:pt x="0" y="874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5"/>
                      <a:pt x="25" y="0"/>
                      <a:pt x="56" y="0"/>
                    </a:cubicBezTo>
                    <a:cubicBezTo>
                      <a:pt x="637" y="0"/>
                      <a:pt x="637" y="0"/>
                      <a:pt x="637" y="0"/>
                    </a:cubicBezTo>
                    <a:cubicBezTo>
                      <a:pt x="669" y="0"/>
                      <a:pt x="694" y="25"/>
                      <a:pt x="694" y="57"/>
                    </a:cubicBezTo>
                    <a:lnTo>
                      <a:pt x="694" y="874"/>
                    </a:lnTo>
                    <a:close/>
                  </a:path>
                </a:pathLst>
              </a:custGeom>
              <a:noFill/>
              <a:ln w="4763">
                <a:solidFill>
                  <a:srgbClr val="34343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" name="Line 101"/>
              <p:cNvSpPr>
                <a:spLocks noChangeShapeType="1"/>
              </p:cNvSpPr>
              <p:nvPr/>
            </p:nvSpPr>
            <p:spPr bwMode="auto">
              <a:xfrm>
                <a:off x="4782" y="2608"/>
                <a:ext cx="27" cy="34"/>
              </a:xfrm>
              <a:prstGeom prst="line">
                <a:avLst/>
              </a:prstGeom>
              <a:noFill/>
              <a:ln w="4763">
                <a:solidFill>
                  <a:srgbClr val="34343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" name="Line 102"/>
              <p:cNvSpPr>
                <a:spLocks noChangeShapeType="1"/>
              </p:cNvSpPr>
              <p:nvPr/>
            </p:nvSpPr>
            <p:spPr bwMode="auto">
              <a:xfrm flipH="1">
                <a:off x="4780" y="3260"/>
                <a:ext cx="27" cy="36"/>
              </a:xfrm>
              <a:prstGeom prst="line">
                <a:avLst/>
              </a:prstGeom>
              <a:noFill/>
              <a:ln w="4763">
                <a:solidFill>
                  <a:srgbClr val="34343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" name="Line 103"/>
              <p:cNvSpPr>
                <a:spLocks noChangeShapeType="1"/>
              </p:cNvSpPr>
              <p:nvPr/>
            </p:nvSpPr>
            <p:spPr bwMode="auto">
              <a:xfrm>
                <a:off x="5237" y="3260"/>
                <a:ext cx="26" cy="36"/>
              </a:xfrm>
              <a:prstGeom prst="line">
                <a:avLst/>
              </a:prstGeom>
              <a:noFill/>
              <a:ln w="4763">
                <a:solidFill>
                  <a:srgbClr val="34343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" name="Line 104"/>
              <p:cNvSpPr>
                <a:spLocks noChangeShapeType="1"/>
              </p:cNvSpPr>
              <p:nvPr/>
            </p:nvSpPr>
            <p:spPr bwMode="auto">
              <a:xfrm flipV="1">
                <a:off x="5235" y="2609"/>
                <a:ext cx="26" cy="33"/>
              </a:xfrm>
              <a:prstGeom prst="line">
                <a:avLst/>
              </a:prstGeom>
              <a:noFill/>
              <a:ln w="4763">
                <a:solidFill>
                  <a:srgbClr val="34343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0" name="Oval 105"/>
              <p:cNvSpPr>
                <a:spLocks noChangeArrowheads="1"/>
              </p:cNvSpPr>
              <p:nvPr/>
            </p:nvSpPr>
            <p:spPr bwMode="auto">
              <a:xfrm>
                <a:off x="4833" y="2649"/>
                <a:ext cx="181" cy="193"/>
              </a:xfrm>
              <a:prstGeom prst="ellipse">
                <a:avLst/>
              </a:prstGeom>
              <a:solidFill>
                <a:srgbClr val="509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pPr>
                  <a:spcBef>
                    <a:spcPct val="0"/>
                  </a:spcBef>
                  <a:buFontTx/>
                  <a:buNone/>
                </a:pPr>
                <a:endParaRPr lang="en-US"/>
              </a:p>
            </p:txBody>
          </p:sp>
          <p:sp>
            <p:nvSpPr>
              <p:cNvPr id="141" name="Freeform 106"/>
              <p:cNvSpPr>
                <a:spLocks/>
              </p:cNvSpPr>
              <p:nvPr/>
            </p:nvSpPr>
            <p:spPr bwMode="auto">
              <a:xfrm>
                <a:off x="4854" y="2664"/>
                <a:ext cx="160" cy="178"/>
              </a:xfrm>
              <a:custGeom>
                <a:avLst/>
                <a:gdLst>
                  <a:gd name="T0" fmla="*/ 1 w 248"/>
                  <a:gd name="T1" fmla="*/ 1 h 259"/>
                  <a:gd name="T2" fmla="*/ 1 w 248"/>
                  <a:gd name="T3" fmla="*/ 1 h 259"/>
                  <a:gd name="T4" fmla="*/ 1 w 248"/>
                  <a:gd name="T5" fmla="*/ 0 h 259"/>
                  <a:gd name="T6" fmla="*/ 0 w 248"/>
                  <a:gd name="T7" fmla="*/ 1 h 259"/>
                  <a:gd name="T8" fmla="*/ 1 w 248"/>
                  <a:gd name="T9" fmla="*/ 1 h 259"/>
                  <a:gd name="T10" fmla="*/ 1 w 248"/>
                  <a:gd name="T11" fmla="*/ 1 h 259"/>
                  <a:gd name="T12" fmla="*/ 1 w 248"/>
                  <a:gd name="T13" fmla="*/ 1 h 25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8"/>
                  <a:gd name="T22" fmla="*/ 0 h 259"/>
                  <a:gd name="T23" fmla="*/ 248 w 248"/>
                  <a:gd name="T24" fmla="*/ 259 h 25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8" h="259">
                    <a:moveTo>
                      <a:pt x="248" y="119"/>
                    </a:moveTo>
                    <a:cubicBezTo>
                      <a:pt x="248" y="78"/>
                      <a:pt x="230" y="41"/>
                      <a:pt x="202" y="15"/>
                    </a:cubicBezTo>
                    <a:cubicBezTo>
                      <a:pt x="183" y="6"/>
                      <a:pt x="162" y="0"/>
                      <a:pt x="140" y="0"/>
                    </a:cubicBezTo>
                    <a:cubicBezTo>
                      <a:pt x="62" y="0"/>
                      <a:pt x="0" y="63"/>
                      <a:pt x="0" y="140"/>
                    </a:cubicBezTo>
                    <a:cubicBezTo>
                      <a:pt x="0" y="182"/>
                      <a:pt x="17" y="219"/>
                      <a:pt x="46" y="244"/>
                    </a:cubicBezTo>
                    <a:cubicBezTo>
                      <a:pt x="65" y="254"/>
                      <a:pt x="86" y="259"/>
                      <a:pt x="108" y="259"/>
                    </a:cubicBezTo>
                    <a:cubicBezTo>
                      <a:pt x="185" y="259"/>
                      <a:pt x="248" y="196"/>
                      <a:pt x="248" y="119"/>
                    </a:cubicBezTo>
                    <a:close/>
                  </a:path>
                </a:pathLst>
              </a:custGeom>
              <a:solidFill>
                <a:srgbClr val="57B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" name="Freeform 107"/>
              <p:cNvSpPr>
                <a:spLocks/>
              </p:cNvSpPr>
              <p:nvPr/>
            </p:nvSpPr>
            <p:spPr bwMode="auto">
              <a:xfrm>
                <a:off x="4865" y="2673"/>
                <a:ext cx="149" cy="169"/>
              </a:xfrm>
              <a:custGeom>
                <a:avLst/>
                <a:gdLst>
                  <a:gd name="T0" fmla="*/ 0 w 230"/>
                  <a:gd name="T1" fmla="*/ 1 h 246"/>
                  <a:gd name="T2" fmla="*/ 1 w 230"/>
                  <a:gd name="T3" fmla="*/ 1 h 246"/>
                  <a:gd name="T4" fmla="*/ 1 w 230"/>
                  <a:gd name="T5" fmla="*/ 1 h 246"/>
                  <a:gd name="T6" fmla="*/ 1 w 230"/>
                  <a:gd name="T7" fmla="*/ 1 h 246"/>
                  <a:gd name="T8" fmla="*/ 1 w 230"/>
                  <a:gd name="T9" fmla="*/ 1 h 246"/>
                  <a:gd name="T10" fmla="*/ 1 w 230"/>
                  <a:gd name="T11" fmla="*/ 0 h 246"/>
                  <a:gd name="T12" fmla="*/ 0 w 230"/>
                  <a:gd name="T13" fmla="*/ 1 h 2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0"/>
                  <a:gd name="T22" fmla="*/ 0 h 246"/>
                  <a:gd name="T23" fmla="*/ 230 w 230"/>
                  <a:gd name="T24" fmla="*/ 246 h 24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0" h="246">
                    <a:moveTo>
                      <a:pt x="0" y="140"/>
                    </a:moveTo>
                    <a:cubicBezTo>
                      <a:pt x="0" y="177"/>
                      <a:pt x="14" y="211"/>
                      <a:pt x="38" y="236"/>
                    </a:cubicBezTo>
                    <a:cubicBezTo>
                      <a:pt x="54" y="242"/>
                      <a:pt x="72" y="246"/>
                      <a:pt x="90" y="246"/>
                    </a:cubicBezTo>
                    <a:cubicBezTo>
                      <a:pt x="167" y="246"/>
                      <a:pt x="230" y="183"/>
                      <a:pt x="230" y="106"/>
                    </a:cubicBezTo>
                    <a:cubicBezTo>
                      <a:pt x="230" y="69"/>
                      <a:pt x="216" y="35"/>
                      <a:pt x="192" y="10"/>
                    </a:cubicBezTo>
                    <a:cubicBezTo>
                      <a:pt x="176" y="3"/>
                      <a:pt x="158" y="0"/>
                      <a:pt x="140" y="0"/>
                    </a:cubicBezTo>
                    <a:cubicBezTo>
                      <a:pt x="62" y="0"/>
                      <a:pt x="0" y="62"/>
                      <a:pt x="0" y="140"/>
                    </a:cubicBezTo>
                    <a:close/>
                  </a:path>
                </a:pathLst>
              </a:custGeom>
              <a:solidFill>
                <a:srgbClr val="C4E5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" name="Oval 108"/>
              <p:cNvSpPr>
                <a:spLocks noChangeArrowheads="1"/>
              </p:cNvSpPr>
              <p:nvPr/>
            </p:nvSpPr>
            <p:spPr bwMode="auto">
              <a:xfrm>
                <a:off x="4833" y="2649"/>
                <a:ext cx="181" cy="193"/>
              </a:xfrm>
              <a:prstGeom prst="ellipse">
                <a:avLst/>
              </a:prstGeom>
              <a:noFill/>
              <a:ln w="17463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vert="eaVert"/>
              <a:lstStyle/>
              <a:p>
                <a:pPr>
                  <a:spcBef>
                    <a:spcPct val="0"/>
                  </a:spcBef>
                  <a:buFontTx/>
                  <a:buNone/>
                </a:pPr>
                <a:endParaRPr lang="en-US"/>
              </a:p>
            </p:txBody>
          </p:sp>
          <p:sp>
            <p:nvSpPr>
              <p:cNvPr id="144" name="Oval 109"/>
              <p:cNvSpPr>
                <a:spLocks noChangeArrowheads="1"/>
              </p:cNvSpPr>
              <p:nvPr/>
            </p:nvSpPr>
            <p:spPr bwMode="auto">
              <a:xfrm>
                <a:off x="5027" y="2649"/>
                <a:ext cx="181" cy="193"/>
              </a:xfrm>
              <a:prstGeom prst="ellipse">
                <a:avLst/>
              </a:prstGeom>
              <a:solidFill>
                <a:srgbClr val="509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pPr>
                  <a:spcBef>
                    <a:spcPct val="0"/>
                  </a:spcBef>
                  <a:buFontTx/>
                  <a:buNone/>
                </a:pPr>
                <a:endParaRPr lang="en-US"/>
              </a:p>
            </p:txBody>
          </p:sp>
          <p:sp>
            <p:nvSpPr>
              <p:cNvPr id="145" name="Freeform 110"/>
              <p:cNvSpPr>
                <a:spLocks/>
              </p:cNvSpPr>
              <p:nvPr/>
            </p:nvSpPr>
            <p:spPr bwMode="auto">
              <a:xfrm>
                <a:off x="5047" y="2664"/>
                <a:ext cx="161" cy="178"/>
              </a:xfrm>
              <a:custGeom>
                <a:avLst/>
                <a:gdLst>
                  <a:gd name="T0" fmla="*/ 1 w 249"/>
                  <a:gd name="T1" fmla="*/ 1 h 259"/>
                  <a:gd name="T2" fmla="*/ 1 w 249"/>
                  <a:gd name="T3" fmla="*/ 1 h 259"/>
                  <a:gd name="T4" fmla="*/ 1 w 249"/>
                  <a:gd name="T5" fmla="*/ 0 h 259"/>
                  <a:gd name="T6" fmla="*/ 0 w 249"/>
                  <a:gd name="T7" fmla="*/ 1 h 259"/>
                  <a:gd name="T8" fmla="*/ 1 w 249"/>
                  <a:gd name="T9" fmla="*/ 1 h 259"/>
                  <a:gd name="T10" fmla="*/ 1 w 249"/>
                  <a:gd name="T11" fmla="*/ 1 h 259"/>
                  <a:gd name="T12" fmla="*/ 1 w 249"/>
                  <a:gd name="T13" fmla="*/ 1 h 25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9"/>
                  <a:gd name="T22" fmla="*/ 0 h 259"/>
                  <a:gd name="T23" fmla="*/ 249 w 249"/>
                  <a:gd name="T24" fmla="*/ 259 h 25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9" h="259">
                    <a:moveTo>
                      <a:pt x="249" y="119"/>
                    </a:moveTo>
                    <a:cubicBezTo>
                      <a:pt x="249" y="78"/>
                      <a:pt x="231" y="41"/>
                      <a:pt x="203" y="15"/>
                    </a:cubicBezTo>
                    <a:cubicBezTo>
                      <a:pt x="184" y="6"/>
                      <a:pt x="163" y="0"/>
                      <a:pt x="140" y="0"/>
                    </a:cubicBezTo>
                    <a:cubicBezTo>
                      <a:pt x="63" y="0"/>
                      <a:pt x="0" y="63"/>
                      <a:pt x="0" y="140"/>
                    </a:cubicBezTo>
                    <a:cubicBezTo>
                      <a:pt x="0" y="182"/>
                      <a:pt x="18" y="219"/>
                      <a:pt x="47" y="244"/>
                    </a:cubicBezTo>
                    <a:cubicBezTo>
                      <a:pt x="65" y="254"/>
                      <a:pt x="87" y="259"/>
                      <a:pt x="109" y="259"/>
                    </a:cubicBezTo>
                    <a:cubicBezTo>
                      <a:pt x="186" y="259"/>
                      <a:pt x="249" y="196"/>
                      <a:pt x="249" y="119"/>
                    </a:cubicBezTo>
                    <a:close/>
                  </a:path>
                </a:pathLst>
              </a:custGeom>
              <a:solidFill>
                <a:srgbClr val="57B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" name="Freeform 111"/>
              <p:cNvSpPr>
                <a:spLocks/>
              </p:cNvSpPr>
              <p:nvPr/>
            </p:nvSpPr>
            <p:spPr bwMode="auto">
              <a:xfrm>
                <a:off x="5058" y="2673"/>
                <a:ext cx="150" cy="169"/>
              </a:xfrm>
              <a:custGeom>
                <a:avLst/>
                <a:gdLst>
                  <a:gd name="T0" fmla="*/ 0 w 231"/>
                  <a:gd name="T1" fmla="*/ 1 h 246"/>
                  <a:gd name="T2" fmla="*/ 1 w 231"/>
                  <a:gd name="T3" fmla="*/ 1 h 246"/>
                  <a:gd name="T4" fmla="*/ 1 w 231"/>
                  <a:gd name="T5" fmla="*/ 1 h 246"/>
                  <a:gd name="T6" fmla="*/ 1 w 231"/>
                  <a:gd name="T7" fmla="*/ 1 h 246"/>
                  <a:gd name="T8" fmla="*/ 1 w 231"/>
                  <a:gd name="T9" fmla="*/ 1 h 246"/>
                  <a:gd name="T10" fmla="*/ 1 w 231"/>
                  <a:gd name="T11" fmla="*/ 0 h 246"/>
                  <a:gd name="T12" fmla="*/ 0 w 231"/>
                  <a:gd name="T13" fmla="*/ 1 h 2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1"/>
                  <a:gd name="T22" fmla="*/ 0 h 246"/>
                  <a:gd name="T23" fmla="*/ 231 w 231"/>
                  <a:gd name="T24" fmla="*/ 246 h 24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1" h="246">
                    <a:moveTo>
                      <a:pt x="0" y="140"/>
                    </a:moveTo>
                    <a:cubicBezTo>
                      <a:pt x="0" y="177"/>
                      <a:pt x="15" y="211"/>
                      <a:pt x="39" y="236"/>
                    </a:cubicBezTo>
                    <a:cubicBezTo>
                      <a:pt x="55" y="242"/>
                      <a:pt x="72" y="246"/>
                      <a:pt x="91" y="246"/>
                    </a:cubicBezTo>
                    <a:cubicBezTo>
                      <a:pt x="168" y="246"/>
                      <a:pt x="231" y="183"/>
                      <a:pt x="231" y="106"/>
                    </a:cubicBezTo>
                    <a:cubicBezTo>
                      <a:pt x="231" y="69"/>
                      <a:pt x="216" y="35"/>
                      <a:pt x="193" y="10"/>
                    </a:cubicBezTo>
                    <a:cubicBezTo>
                      <a:pt x="176" y="3"/>
                      <a:pt x="159" y="0"/>
                      <a:pt x="140" y="0"/>
                    </a:cubicBezTo>
                    <a:cubicBezTo>
                      <a:pt x="63" y="0"/>
                      <a:pt x="0" y="62"/>
                      <a:pt x="0" y="140"/>
                    </a:cubicBezTo>
                    <a:close/>
                  </a:path>
                </a:pathLst>
              </a:custGeom>
              <a:solidFill>
                <a:srgbClr val="C4E5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" name="Oval 112"/>
              <p:cNvSpPr>
                <a:spLocks noChangeArrowheads="1"/>
              </p:cNvSpPr>
              <p:nvPr/>
            </p:nvSpPr>
            <p:spPr bwMode="auto">
              <a:xfrm>
                <a:off x="5027" y="2649"/>
                <a:ext cx="181" cy="193"/>
              </a:xfrm>
              <a:prstGeom prst="ellipse">
                <a:avLst/>
              </a:prstGeom>
              <a:noFill/>
              <a:ln w="17463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vert="eaVert"/>
              <a:lstStyle/>
              <a:p>
                <a:pPr>
                  <a:spcBef>
                    <a:spcPct val="0"/>
                  </a:spcBef>
                  <a:buFontTx/>
                  <a:buNone/>
                </a:pPr>
                <a:endParaRPr lang="en-US"/>
              </a:p>
            </p:txBody>
          </p:sp>
          <p:sp>
            <p:nvSpPr>
              <p:cNvPr id="148" name="Oval 113"/>
              <p:cNvSpPr>
                <a:spLocks noChangeArrowheads="1"/>
              </p:cNvSpPr>
              <p:nvPr/>
            </p:nvSpPr>
            <p:spPr bwMode="auto">
              <a:xfrm>
                <a:off x="4833" y="2856"/>
                <a:ext cx="181" cy="193"/>
              </a:xfrm>
              <a:prstGeom prst="ellipse">
                <a:avLst/>
              </a:prstGeom>
              <a:solidFill>
                <a:srgbClr val="509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pPr>
                  <a:spcBef>
                    <a:spcPct val="0"/>
                  </a:spcBef>
                  <a:buFontTx/>
                  <a:buNone/>
                </a:pPr>
                <a:endParaRPr lang="en-US"/>
              </a:p>
            </p:txBody>
          </p:sp>
          <p:sp>
            <p:nvSpPr>
              <p:cNvPr id="149" name="Freeform 114"/>
              <p:cNvSpPr>
                <a:spLocks/>
              </p:cNvSpPr>
              <p:nvPr/>
            </p:nvSpPr>
            <p:spPr bwMode="auto">
              <a:xfrm>
                <a:off x="4854" y="2871"/>
                <a:ext cx="160" cy="178"/>
              </a:xfrm>
              <a:custGeom>
                <a:avLst/>
                <a:gdLst>
                  <a:gd name="T0" fmla="*/ 1 w 248"/>
                  <a:gd name="T1" fmla="*/ 1 h 259"/>
                  <a:gd name="T2" fmla="*/ 1 w 248"/>
                  <a:gd name="T3" fmla="*/ 1 h 259"/>
                  <a:gd name="T4" fmla="*/ 1 w 248"/>
                  <a:gd name="T5" fmla="*/ 0 h 259"/>
                  <a:gd name="T6" fmla="*/ 0 w 248"/>
                  <a:gd name="T7" fmla="*/ 1 h 259"/>
                  <a:gd name="T8" fmla="*/ 1 w 248"/>
                  <a:gd name="T9" fmla="*/ 1 h 259"/>
                  <a:gd name="T10" fmla="*/ 1 w 248"/>
                  <a:gd name="T11" fmla="*/ 1 h 259"/>
                  <a:gd name="T12" fmla="*/ 1 w 248"/>
                  <a:gd name="T13" fmla="*/ 1 h 25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8"/>
                  <a:gd name="T22" fmla="*/ 0 h 259"/>
                  <a:gd name="T23" fmla="*/ 248 w 248"/>
                  <a:gd name="T24" fmla="*/ 259 h 25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8" h="259">
                    <a:moveTo>
                      <a:pt x="248" y="119"/>
                    </a:moveTo>
                    <a:cubicBezTo>
                      <a:pt x="248" y="78"/>
                      <a:pt x="230" y="41"/>
                      <a:pt x="202" y="15"/>
                    </a:cubicBezTo>
                    <a:cubicBezTo>
                      <a:pt x="183" y="6"/>
                      <a:pt x="162" y="0"/>
                      <a:pt x="140" y="0"/>
                    </a:cubicBezTo>
                    <a:cubicBezTo>
                      <a:pt x="62" y="0"/>
                      <a:pt x="0" y="63"/>
                      <a:pt x="0" y="140"/>
                    </a:cubicBezTo>
                    <a:cubicBezTo>
                      <a:pt x="0" y="182"/>
                      <a:pt x="17" y="219"/>
                      <a:pt x="46" y="244"/>
                    </a:cubicBezTo>
                    <a:cubicBezTo>
                      <a:pt x="65" y="254"/>
                      <a:pt x="86" y="259"/>
                      <a:pt x="108" y="259"/>
                    </a:cubicBezTo>
                    <a:cubicBezTo>
                      <a:pt x="185" y="259"/>
                      <a:pt x="248" y="196"/>
                      <a:pt x="248" y="119"/>
                    </a:cubicBezTo>
                    <a:close/>
                  </a:path>
                </a:pathLst>
              </a:custGeom>
              <a:solidFill>
                <a:srgbClr val="57B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" name="Freeform 115"/>
              <p:cNvSpPr>
                <a:spLocks/>
              </p:cNvSpPr>
              <p:nvPr/>
            </p:nvSpPr>
            <p:spPr bwMode="auto">
              <a:xfrm>
                <a:off x="4865" y="2880"/>
                <a:ext cx="149" cy="169"/>
              </a:xfrm>
              <a:custGeom>
                <a:avLst/>
                <a:gdLst>
                  <a:gd name="T0" fmla="*/ 0 w 230"/>
                  <a:gd name="T1" fmla="*/ 1 h 246"/>
                  <a:gd name="T2" fmla="*/ 1 w 230"/>
                  <a:gd name="T3" fmla="*/ 1 h 246"/>
                  <a:gd name="T4" fmla="*/ 1 w 230"/>
                  <a:gd name="T5" fmla="*/ 1 h 246"/>
                  <a:gd name="T6" fmla="*/ 1 w 230"/>
                  <a:gd name="T7" fmla="*/ 1 h 246"/>
                  <a:gd name="T8" fmla="*/ 1 w 230"/>
                  <a:gd name="T9" fmla="*/ 1 h 246"/>
                  <a:gd name="T10" fmla="*/ 1 w 230"/>
                  <a:gd name="T11" fmla="*/ 0 h 246"/>
                  <a:gd name="T12" fmla="*/ 0 w 230"/>
                  <a:gd name="T13" fmla="*/ 1 h 2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0"/>
                  <a:gd name="T22" fmla="*/ 0 h 246"/>
                  <a:gd name="T23" fmla="*/ 230 w 230"/>
                  <a:gd name="T24" fmla="*/ 246 h 24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0" h="246">
                    <a:moveTo>
                      <a:pt x="0" y="140"/>
                    </a:moveTo>
                    <a:cubicBezTo>
                      <a:pt x="0" y="177"/>
                      <a:pt x="14" y="211"/>
                      <a:pt x="38" y="236"/>
                    </a:cubicBezTo>
                    <a:cubicBezTo>
                      <a:pt x="54" y="242"/>
                      <a:pt x="72" y="246"/>
                      <a:pt x="90" y="246"/>
                    </a:cubicBezTo>
                    <a:cubicBezTo>
                      <a:pt x="167" y="246"/>
                      <a:pt x="230" y="183"/>
                      <a:pt x="230" y="106"/>
                    </a:cubicBezTo>
                    <a:cubicBezTo>
                      <a:pt x="230" y="69"/>
                      <a:pt x="216" y="35"/>
                      <a:pt x="192" y="10"/>
                    </a:cubicBezTo>
                    <a:cubicBezTo>
                      <a:pt x="176" y="3"/>
                      <a:pt x="158" y="0"/>
                      <a:pt x="140" y="0"/>
                    </a:cubicBezTo>
                    <a:cubicBezTo>
                      <a:pt x="62" y="0"/>
                      <a:pt x="0" y="62"/>
                      <a:pt x="0" y="140"/>
                    </a:cubicBezTo>
                    <a:close/>
                  </a:path>
                </a:pathLst>
              </a:custGeom>
              <a:solidFill>
                <a:srgbClr val="C4E5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1" name="Oval 116"/>
              <p:cNvSpPr>
                <a:spLocks noChangeArrowheads="1"/>
              </p:cNvSpPr>
              <p:nvPr/>
            </p:nvSpPr>
            <p:spPr bwMode="auto">
              <a:xfrm>
                <a:off x="4833" y="2856"/>
                <a:ext cx="181" cy="193"/>
              </a:xfrm>
              <a:prstGeom prst="ellipse">
                <a:avLst/>
              </a:prstGeom>
              <a:noFill/>
              <a:ln w="17463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vert="eaVert"/>
              <a:lstStyle/>
              <a:p>
                <a:pPr>
                  <a:spcBef>
                    <a:spcPct val="0"/>
                  </a:spcBef>
                  <a:buFontTx/>
                  <a:buNone/>
                </a:pPr>
                <a:endParaRPr lang="en-US"/>
              </a:p>
            </p:txBody>
          </p:sp>
          <p:sp>
            <p:nvSpPr>
              <p:cNvPr id="152" name="Oval 117"/>
              <p:cNvSpPr>
                <a:spLocks noChangeArrowheads="1"/>
              </p:cNvSpPr>
              <p:nvPr/>
            </p:nvSpPr>
            <p:spPr bwMode="auto">
              <a:xfrm>
                <a:off x="5027" y="2856"/>
                <a:ext cx="181" cy="193"/>
              </a:xfrm>
              <a:prstGeom prst="ellipse">
                <a:avLst/>
              </a:prstGeom>
              <a:solidFill>
                <a:srgbClr val="509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pPr>
                  <a:spcBef>
                    <a:spcPct val="0"/>
                  </a:spcBef>
                  <a:buFontTx/>
                  <a:buNone/>
                </a:pPr>
                <a:endParaRPr lang="en-US"/>
              </a:p>
            </p:txBody>
          </p:sp>
          <p:sp>
            <p:nvSpPr>
              <p:cNvPr id="153" name="Freeform 118"/>
              <p:cNvSpPr>
                <a:spLocks/>
              </p:cNvSpPr>
              <p:nvPr/>
            </p:nvSpPr>
            <p:spPr bwMode="auto">
              <a:xfrm>
                <a:off x="5047" y="2871"/>
                <a:ext cx="161" cy="178"/>
              </a:xfrm>
              <a:custGeom>
                <a:avLst/>
                <a:gdLst>
                  <a:gd name="T0" fmla="*/ 1 w 249"/>
                  <a:gd name="T1" fmla="*/ 1 h 259"/>
                  <a:gd name="T2" fmla="*/ 1 w 249"/>
                  <a:gd name="T3" fmla="*/ 1 h 259"/>
                  <a:gd name="T4" fmla="*/ 1 w 249"/>
                  <a:gd name="T5" fmla="*/ 0 h 259"/>
                  <a:gd name="T6" fmla="*/ 0 w 249"/>
                  <a:gd name="T7" fmla="*/ 1 h 259"/>
                  <a:gd name="T8" fmla="*/ 1 w 249"/>
                  <a:gd name="T9" fmla="*/ 1 h 259"/>
                  <a:gd name="T10" fmla="*/ 1 w 249"/>
                  <a:gd name="T11" fmla="*/ 1 h 259"/>
                  <a:gd name="T12" fmla="*/ 1 w 249"/>
                  <a:gd name="T13" fmla="*/ 1 h 25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9"/>
                  <a:gd name="T22" fmla="*/ 0 h 259"/>
                  <a:gd name="T23" fmla="*/ 249 w 249"/>
                  <a:gd name="T24" fmla="*/ 259 h 25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9" h="259">
                    <a:moveTo>
                      <a:pt x="249" y="119"/>
                    </a:moveTo>
                    <a:cubicBezTo>
                      <a:pt x="249" y="78"/>
                      <a:pt x="231" y="41"/>
                      <a:pt x="203" y="15"/>
                    </a:cubicBezTo>
                    <a:cubicBezTo>
                      <a:pt x="184" y="6"/>
                      <a:pt x="163" y="0"/>
                      <a:pt x="140" y="0"/>
                    </a:cubicBezTo>
                    <a:cubicBezTo>
                      <a:pt x="63" y="0"/>
                      <a:pt x="0" y="63"/>
                      <a:pt x="0" y="140"/>
                    </a:cubicBezTo>
                    <a:cubicBezTo>
                      <a:pt x="0" y="182"/>
                      <a:pt x="18" y="219"/>
                      <a:pt x="47" y="244"/>
                    </a:cubicBezTo>
                    <a:cubicBezTo>
                      <a:pt x="65" y="254"/>
                      <a:pt x="87" y="259"/>
                      <a:pt x="109" y="259"/>
                    </a:cubicBezTo>
                    <a:cubicBezTo>
                      <a:pt x="186" y="259"/>
                      <a:pt x="249" y="196"/>
                      <a:pt x="249" y="119"/>
                    </a:cubicBezTo>
                    <a:close/>
                  </a:path>
                </a:pathLst>
              </a:custGeom>
              <a:solidFill>
                <a:srgbClr val="57B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" name="Freeform 119"/>
              <p:cNvSpPr>
                <a:spLocks/>
              </p:cNvSpPr>
              <p:nvPr/>
            </p:nvSpPr>
            <p:spPr bwMode="auto">
              <a:xfrm>
                <a:off x="5058" y="2880"/>
                <a:ext cx="150" cy="169"/>
              </a:xfrm>
              <a:custGeom>
                <a:avLst/>
                <a:gdLst>
                  <a:gd name="T0" fmla="*/ 0 w 231"/>
                  <a:gd name="T1" fmla="*/ 1 h 246"/>
                  <a:gd name="T2" fmla="*/ 1 w 231"/>
                  <a:gd name="T3" fmla="*/ 1 h 246"/>
                  <a:gd name="T4" fmla="*/ 1 w 231"/>
                  <a:gd name="T5" fmla="*/ 1 h 246"/>
                  <a:gd name="T6" fmla="*/ 1 w 231"/>
                  <a:gd name="T7" fmla="*/ 1 h 246"/>
                  <a:gd name="T8" fmla="*/ 1 w 231"/>
                  <a:gd name="T9" fmla="*/ 1 h 246"/>
                  <a:gd name="T10" fmla="*/ 1 w 231"/>
                  <a:gd name="T11" fmla="*/ 0 h 246"/>
                  <a:gd name="T12" fmla="*/ 0 w 231"/>
                  <a:gd name="T13" fmla="*/ 1 h 2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1"/>
                  <a:gd name="T22" fmla="*/ 0 h 246"/>
                  <a:gd name="T23" fmla="*/ 231 w 231"/>
                  <a:gd name="T24" fmla="*/ 246 h 24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1" h="246">
                    <a:moveTo>
                      <a:pt x="0" y="140"/>
                    </a:moveTo>
                    <a:cubicBezTo>
                      <a:pt x="0" y="177"/>
                      <a:pt x="15" y="211"/>
                      <a:pt x="39" y="236"/>
                    </a:cubicBezTo>
                    <a:cubicBezTo>
                      <a:pt x="55" y="242"/>
                      <a:pt x="72" y="246"/>
                      <a:pt x="91" y="246"/>
                    </a:cubicBezTo>
                    <a:cubicBezTo>
                      <a:pt x="168" y="246"/>
                      <a:pt x="231" y="183"/>
                      <a:pt x="231" y="106"/>
                    </a:cubicBezTo>
                    <a:cubicBezTo>
                      <a:pt x="231" y="69"/>
                      <a:pt x="216" y="35"/>
                      <a:pt x="193" y="10"/>
                    </a:cubicBezTo>
                    <a:cubicBezTo>
                      <a:pt x="176" y="3"/>
                      <a:pt x="159" y="0"/>
                      <a:pt x="140" y="0"/>
                    </a:cubicBezTo>
                    <a:cubicBezTo>
                      <a:pt x="63" y="0"/>
                      <a:pt x="0" y="62"/>
                      <a:pt x="0" y="140"/>
                    </a:cubicBezTo>
                    <a:close/>
                  </a:path>
                </a:pathLst>
              </a:custGeom>
              <a:solidFill>
                <a:srgbClr val="C4E5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" name="Oval 120"/>
              <p:cNvSpPr>
                <a:spLocks noChangeArrowheads="1"/>
              </p:cNvSpPr>
              <p:nvPr/>
            </p:nvSpPr>
            <p:spPr bwMode="auto">
              <a:xfrm>
                <a:off x="5027" y="2856"/>
                <a:ext cx="181" cy="193"/>
              </a:xfrm>
              <a:prstGeom prst="ellipse">
                <a:avLst/>
              </a:prstGeom>
              <a:noFill/>
              <a:ln w="17463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vert="eaVert"/>
              <a:lstStyle/>
              <a:p>
                <a:pPr>
                  <a:spcBef>
                    <a:spcPct val="0"/>
                  </a:spcBef>
                  <a:buFontTx/>
                  <a:buNone/>
                </a:pPr>
                <a:endParaRPr lang="en-US"/>
              </a:p>
            </p:txBody>
          </p:sp>
          <p:sp>
            <p:nvSpPr>
              <p:cNvPr id="156" name="Oval 121"/>
              <p:cNvSpPr>
                <a:spLocks noChangeArrowheads="1"/>
              </p:cNvSpPr>
              <p:nvPr/>
            </p:nvSpPr>
            <p:spPr bwMode="auto">
              <a:xfrm>
                <a:off x="4833" y="3063"/>
                <a:ext cx="181" cy="193"/>
              </a:xfrm>
              <a:prstGeom prst="ellipse">
                <a:avLst/>
              </a:prstGeom>
              <a:solidFill>
                <a:srgbClr val="509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pPr>
                  <a:spcBef>
                    <a:spcPct val="0"/>
                  </a:spcBef>
                  <a:buFontTx/>
                  <a:buNone/>
                </a:pPr>
                <a:endParaRPr lang="en-US"/>
              </a:p>
            </p:txBody>
          </p:sp>
          <p:sp>
            <p:nvSpPr>
              <p:cNvPr id="157" name="Freeform 122"/>
              <p:cNvSpPr>
                <a:spLocks/>
              </p:cNvSpPr>
              <p:nvPr/>
            </p:nvSpPr>
            <p:spPr bwMode="auto">
              <a:xfrm>
                <a:off x="4854" y="3078"/>
                <a:ext cx="160" cy="178"/>
              </a:xfrm>
              <a:custGeom>
                <a:avLst/>
                <a:gdLst>
                  <a:gd name="T0" fmla="*/ 1 w 248"/>
                  <a:gd name="T1" fmla="*/ 1 h 259"/>
                  <a:gd name="T2" fmla="*/ 1 w 248"/>
                  <a:gd name="T3" fmla="*/ 1 h 259"/>
                  <a:gd name="T4" fmla="*/ 1 w 248"/>
                  <a:gd name="T5" fmla="*/ 0 h 259"/>
                  <a:gd name="T6" fmla="*/ 0 w 248"/>
                  <a:gd name="T7" fmla="*/ 1 h 259"/>
                  <a:gd name="T8" fmla="*/ 1 w 248"/>
                  <a:gd name="T9" fmla="*/ 1 h 259"/>
                  <a:gd name="T10" fmla="*/ 1 w 248"/>
                  <a:gd name="T11" fmla="*/ 1 h 259"/>
                  <a:gd name="T12" fmla="*/ 1 w 248"/>
                  <a:gd name="T13" fmla="*/ 1 h 25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8"/>
                  <a:gd name="T22" fmla="*/ 0 h 259"/>
                  <a:gd name="T23" fmla="*/ 248 w 248"/>
                  <a:gd name="T24" fmla="*/ 259 h 25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8" h="259">
                    <a:moveTo>
                      <a:pt x="248" y="119"/>
                    </a:moveTo>
                    <a:cubicBezTo>
                      <a:pt x="248" y="78"/>
                      <a:pt x="230" y="41"/>
                      <a:pt x="202" y="15"/>
                    </a:cubicBezTo>
                    <a:cubicBezTo>
                      <a:pt x="183" y="6"/>
                      <a:pt x="162" y="0"/>
                      <a:pt x="140" y="0"/>
                    </a:cubicBezTo>
                    <a:cubicBezTo>
                      <a:pt x="62" y="0"/>
                      <a:pt x="0" y="63"/>
                      <a:pt x="0" y="140"/>
                    </a:cubicBezTo>
                    <a:cubicBezTo>
                      <a:pt x="0" y="182"/>
                      <a:pt x="17" y="219"/>
                      <a:pt x="46" y="244"/>
                    </a:cubicBezTo>
                    <a:cubicBezTo>
                      <a:pt x="65" y="254"/>
                      <a:pt x="86" y="259"/>
                      <a:pt x="108" y="259"/>
                    </a:cubicBezTo>
                    <a:cubicBezTo>
                      <a:pt x="185" y="259"/>
                      <a:pt x="248" y="196"/>
                      <a:pt x="248" y="119"/>
                    </a:cubicBezTo>
                    <a:close/>
                  </a:path>
                </a:pathLst>
              </a:custGeom>
              <a:solidFill>
                <a:srgbClr val="57B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8" name="Freeform 123"/>
              <p:cNvSpPr>
                <a:spLocks/>
              </p:cNvSpPr>
              <p:nvPr/>
            </p:nvSpPr>
            <p:spPr bwMode="auto">
              <a:xfrm>
                <a:off x="4865" y="3087"/>
                <a:ext cx="149" cy="169"/>
              </a:xfrm>
              <a:custGeom>
                <a:avLst/>
                <a:gdLst>
                  <a:gd name="T0" fmla="*/ 0 w 230"/>
                  <a:gd name="T1" fmla="*/ 1 h 246"/>
                  <a:gd name="T2" fmla="*/ 1 w 230"/>
                  <a:gd name="T3" fmla="*/ 1 h 246"/>
                  <a:gd name="T4" fmla="*/ 1 w 230"/>
                  <a:gd name="T5" fmla="*/ 1 h 246"/>
                  <a:gd name="T6" fmla="*/ 1 w 230"/>
                  <a:gd name="T7" fmla="*/ 1 h 246"/>
                  <a:gd name="T8" fmla="*/ 1 w 230"/>
                  <a:gd name="T9" fmla="*/ 1 h 246"/>
                  <a:gd name="T10" fmla="*/ 1 w 230"/>
                  <a:gd name="T11" fmla="*/ 0 h 246"/>
                  <a:gd name="T12" fmla="*/ 0 w 230"/>
                  <a:gd name="T13" fmla="*/ 1 h 2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0"/>
                  <a:gd name="T22" fmla="*/ 0 h 246"/>
                  <a:gd name="T23" fmla="*/ 230 w 230"/>
                  <a:gd name="T24" fmla="*/ 246 h 24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0" h="246">
                    <a:moveTo>
                      <a:pt x="0" y="140"/>
                    </a:moveTo>
                    <a:cubicBezTo>
                      <a:pt x="0" y="177"/>
                      <a:pt x="14" y="211"/>
                      <a:pt x="38" y="236"/>
                    </a:cubicBezTo>
                    <a:cubicBezTo>
                      <a:pt x="54" y="242"/>
                      <a:pt x="72" y="246"/>
                      <a:pt x="90" y="246"/>
                    </a:cubicBezTo>
                    <a:cubicBezTo>
                      <a:pt x="167" y="246"/>
                      <a:pt x="230" y="183"/>
                      <a:pt x="230" y="106"/>
                    </a:cubicBezTo>
                    <a:cubicBezTo>
                      <a:pt x="230" y="69"/>
                      <a:pt x="216" y="35"/>
                      <a:pt x="192" y="10"/>
                    </a:cubicBezTo>
                    <a:cubicBezTo>
                      <a:pt x="176" y="3"/>
                      <a:pt x="158" y="0"/>
                      <a:pt x="140" y="0"/>
                    </a:cubicBezTo>
                    <a:cubicBezTo>
                      <a:pt x="62" y="0"/>
                      <a:pt x="0" y="62"/>
                      <a:pt x="0" y="140"/>
                    </a:cubicBezTo>
                    <a:close/>
                  </a:path>
                </a:pathLst>
              </a:custGeom>
              <a:solidFill>
                <a:srgbClr val="C4E5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" name="Oval 124"/>
              <p:cNvSpPr>
                <a:spLocks noChangeArrowheads="1"/>
              </p:cNvSpPr>
              <p:nvPr/>
            </p:nvSpPr>
            <p:spPr bwMode="auto">
              <a:xfrm>
                <a:off x="4833" y="3063"/>
                <a:ext cx="181" cy="193"/>
              </a:xfrm>
              <a:prstGeom prst="ellipse">
                <a:avLst/>
              </a:prstGeom>
              <a:noFill/>
              <a:ln w="17463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vert="eaVert"/>
              <a:lstStyle/>
              <a:p>
                <a:pPr>
                  <a:spcBef>
                    <a:spcPct val="0"/>
                  </a:spcBef>
                  <a:buFontTx/>
                  <a:buNone/>
                </a:pPr>
                <a:endParaRPr lang="en-US"/>
              </a:p>
            </p:txBody>
          </p:sp>
          <p:sp>
            <p:nvSpPr>
              <p:cNvPr id="160" name="Oval 125"/>
              <p:cNvSpPr>
                <a:spLocks noChangeArrowheads="1"/>
              </p:cNvSpPr>
              <p:nvPr/>
            </p:nvSpPr>
            <p:spPr bwMode="auto">
              <a:xfrm>
                <a:off x="5027" y="3063"/>
                <a:ext cx="181" cy="193"/>
              </a:xfrm>
              <a:prstGeom prst="ellipse">
                <a:avLst/>
              </a:prstGeom>
              <a:solidFill>
                <a:srgbClr val="509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pPr>
                  <a:spcBef>
                    <a:spcPct val="0"/>
                  </a:spcBef>
                  <a:buFontTx/>
                  <a:buNone/>
                </a:pPr>
                <a:endParaRPr lang="en-US"/>
              </a:p>
            </p:txBody>
          </p:sp>
          <p:sp>
            <p:nvSpPr>
              <p:cNvPr id="161" name="Freeform 126"/>
              <p:cNvSpPr>
                <a:spLocks/>
              </p:cNvSpPr>
              <p:nvPr/>
            </p:nvSpPr>
            <p:spPr bwMode="auto">
              <a:xfrm>
                <a:off x="5047" y="3078"/>
                <a:ext cx="161" cy="178"/>
              </a:xfrm>
              <a:custGeom>
                <a:avLst/>
                <a:gdLst>
                  <a:gd name="T0" fmla="*/ 1 w 249"/>
                  <a:gd name="T1" fmla="*/ 1 h 259"/>
                  <a:gd name="T2" fmla="*/ 1 w 249"/>
                  <a:gd name="T3" fmla="*/ 1 h 259"/>
                  <a:gd name="T4" fmla="*/ 1 w 249"/>
                  <a:gd name="T5" fmla="*/ 0 h 259"/>
                  <a:gd name="T6" fmla="*/ 0 w 249"/>
                  <a:gd name="T7" fmla="*/ 1 h 259"/>
                  <a:gd name="T8" fmla="*/ 1 w 249"/>
                  <a:gd name="T9" fmla="*/ 1 h 259"/>
                  <a:gd name="T10" fmla="*/ 1 w 249"/>
                  <a:gd name="T11" fmla="*/ 1 h 259"/>
                  <a:gd name="T12" fmla="*/ 1 w 249"/>
                  <a:gd name="T13" fmla="*/ 1 h 25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9"/>
                  <a:gd name="T22" fmla="*/ 0 h 259"/>
                  <a:gd name="T23" fmla="*/ 249 w 249"/>
                  <a:gd name="T24" fmla="*/ 259 h 25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9" h="259">
                    <a:moveTo>
                      <a:pt x="249" y="119"/>
                    </a:moveTo>
                    <a:cubicBezTo>
                      <a:pt x="249" y="78"/>
                      <a:pt x="231" y="41"/>
                      <a:pt x="203" y="15"/>
                    </a:cubicBezTo>
                    <a:cubicBezTo>
                      <a:pt x="184" y="6"/>
                      <a:pt x="163" y="0"/>
                      <a:pt x="140" y="0"/>
                    </a:cubicBezTo>
                    <a:cubicBezTo>
                      <a:pt x="63" y="0"/>
                      <a:pt x="0" y="63"/>
                      <a:pt x="0" y="140"/>
                    </a:cubicBezTo>
                    <a:cubicBezTo>
                      <a:pt x="0" y="182"/>
                      <a:pt x="18" y="219"/>
                      <a:pt x="47" y="244"/>
                    </a:cubicBezTo>
                    <a:cubicBezTo>
                      <a:pt x="65" y="254"/>
                      <a:pt x="87" y="259"/>
                      <a:pt x="109" y="259"/>
                    </a:cubicBezTo>
                    <a:cubicBezTo>
                      <a:pt x="186" y="259"/>
                      <a:pt x="249" y="196"/>
                      <a:pt x="249" y="119"/>
                    </a:cubicBezTo>
                    <a:close/>
                  </a:path>
                </a:pathLst>
              </a:custGeom>
              <a:solidFill>
                <a:srgbClr val="57B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2" name="Freeform 127"/>
              <p:cNvSpPr>
                <a:spLocks/>
              </p:cNvSpPr>
              <p:nvPr/>
            </p:nvSpPr>
            <p:spPr bwMode="auto">
              <a:xfrm>
                <a:off x="5058" y="3087"/>
                <a:ext cx="150" cy="169"/>
              </a:xfrm>
              <a:custGeom>
                <a:avLst/>
                <a:gdLst>
                  <a:gd name="T0" fmla="*/ 0 w 231"/>
                  <a:gd name="T1" fmla="*/ 1 h 246"/>
                  <a:gd name="T2" fmla="*/ 1 w 231"/>
                  <a:gd name="T3" fmla="*/ 1 h 246"/>
                  <a:gd name="T4" fmla="*/ 1 w 231"/>
                  <a:gd name="T5" fmla="*/ 1 h 246"/>
                  <a:gd name="T6" fmla="*/ 1 w 231"/>
                  <a:gd name="T7" fmla="*/ 1 h 246"/>
                  <a:gd name="T8" fmla="*/ 1 w 231"/>
                  <a:gd name="T9" fmla="*/ 1 h 246"/>
                  <a:gd name="T10" fmla="*/ 1 w 231"/>
                  <a:gd name="T11" fmla="*/ 0 h 246"/>
                  <a:gd name="T12" fmla="*/ 0 w 231"/>
                  <a:gd name="T13" fmla="*/ 1 h 2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1"/>
                  <a:gd name="T22" fmla="*/ 0 h 246"/>
                  <a:gd name="T23" fmla="*/ 231 w 231"/>
                  <a:gd name="T24" fmla="*/ 246 h 24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1" h="246">
                    <a:moveTo>
                      <a:pt x="0" y="140"/>
                    </a:moveTo>
                    <a:cubicBezTo>
                      <a:pt x="0" y="177"/>
                      <a:pt x="15" y="211"/>
                      <a:pt x="39" y="236"/>
                    </a:cubicBezTo>
                    <a:cubicBezTo>
                      <a:pt x="55" y="242"/>
                      <a:pt x="72" y="246"/>
                      <a:pt x="91" y="246"/>
                    </a:cubicBezTo>
                    <a:cubicBezTo>
                      <a:pt x="168" y="246"/>
                      <a:pt x="231" y="183"/>
                      <a:pt x="231" y="106"/>
                    </a:cubicBezTo>
                    <a:cubicBezTo>
                      <a:pt x="231" y="69"/>
                      <a:pt x="216" y="35"/>
                      <a:pt x="193" y="10"/>
                    </a:cubicBezTo>
                    <a:cubicBezTo>
                      <a:pt x="176" y="3"/>
                      <a:pt x="159" y="0"/>
                      <a:pt x="140" y="0"/>
                    </a:cubicBezTo>
                    <a:cubicBezTo>
                      <a:pt x="63" y="0"/>
                      <a:pt x="0" y="62"/>
                      <a:pt x="0" y="140"/>
                    </a:cubicBezTo>
                    <a:close/>
                  </a:path>
                </a:pathLst>
              </a:custGeom>
              <a:solidFill>
                <a:srgbClr val="C4E5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3" name="Oval 128"/>
              <p:cNvSpPr>
                <a:spLocks noChangeArrowheads="1"/>
              </p:cNvSpPr>
              <p:nvPr/>
            </p:nvSpPr>
            <p:spPr bwMode="auto">
              <a:xfrm>
                <a:off x="5027" y="3063"/>
                <a:ext cx="181" cy="193"/>
              </a:xfrm>
              <a:prstGeom prst="ellipse">
                <a:avLst/>
              </a:prstGeom>
              <a:noFill/>
              <a:ln w="17463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vert="eaVert"/>
              <a:lstStyle/>
              <a:p>
                <a:pPr>
                  <a:spcBef>
                    <a:spcPct val="0"/>
                  </a:spcBef>
                  <a:buFontTx/>
                  <a:buNone/>
                </a:pPr>
                <a:endParaRPr lang="en-US"/>
              </a:p>
            </p:txBody>
          </p:sp>
          <p:sp>
            <p:nvSpPr>
              <p:cNvPr id="164" name="Freeform 129"/>
              <p:cNvSpPr>
                <a:spLocks/>
              </p:cNvSpPr>
              <p:nvPr/>
            </p:nvSpPr>
            <p:spPr bwMode="auto">
              <a:xfrm>
                <a:off x="4805" y="2641"/>
                <a:ext cx="51" cy="194"/>
              </a:xfrm>
              <a:custGeom>
                <a:avLst/>
                <a:gdLst>
                  <a:gd name="T0" fmla="*/ 1 w 78"/>
                  <a:gd name="T1" fmla="*/ 0 h 281"/>
                  <a:gd name="T2" fmla="*/ 1 w 78"/>
                  <a:gd name="T3" fmla="*/ 0 h 281"/>
                  <a:gd name="T4" fmla="*/ 0 w 78"/>
                  <a:gd name="T5" fmla="*/ 1 h 281"/>
                  <a:gd name="T6" fmla="*/ 0 w 78"/>
                  <a:gd name="T7" fmla="*/ 1 h 281"/>
                  <a:gd name="T8" fmla="*/ 1 w 78"/>
                  <a:gd name="T9" fmla="*/ 1 h 281"/>
                  <a:gd name="T10" fmla="*/ 1 w 78"/>
                  <a:gd name="T11" fmla="*/ 1 h 281"/>
                  <a:gd name="T12" fmla="*/ 1 w 78"/>
                  <a:gd name="T13" fmla="*/ 0 h 28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8"/>
                  <a:gd name="T22" fmla="*/ 0 h 281"/>
                  <a:gd name="T23" fmla="*/ 78 w 78"/>
                  <a:gd name="T24" fmla="*/ 281 h 28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8" h="281">
                    <a:moveTo>
                      <a:pt x="78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0" y="12"/>
                      <a:pt x="0" y="50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31" y="19"/>
                      <a:pt x="44" y="13"/>
                    </a:cubicBezTo>
                    <a:cubicBezTo>
                      <a:pt x="58" y="7"/>
                      <a:pt x="78" y="0"/>
                      <a:pt x="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" name="Freeform 130"/>
              <p:cNvSpPr>
                <a:spLocks/>
              </p:cNvSpPr>
              <p:nvPr/>
            </p:nvSpPr>
            <p:spPr bwMode="auto">
              <a:xfrm>
                <a:off x="5169" y="3118"/>
                <a:ext cx="73" cy="148"/>
              </a:xfrm>
              <a:custGeom>
                <a:avLst/>
                <a:gdLst>
                  <a:gd name="T0" fmla="*/ 0 w 113"/>
                  <a:gd name="T1" fmla="*/ 1 h 214"/>
                  <a:gd name="T2" fmla="*/ 1 w 113"/>
                  <a:gd name="T3" fmla="*/ 1 h 214"/>
                  <a:gd name="T4" fmla="*/ 1 w 113"/>
                  <a:gd name="T5" fmla="*/ 1 h 214"/>
                  <a:gd name="T6" fmla="*/ 1 w 113"/>
                  <a:gd name="T7" fmla="*/ 0 h 214"/>
                  <a:gd name="T8" fmla="*/ 1 w 113"/>
                  <a:gd name="T9" fmla="*/ 1 h 214"/>
                  <a:gd name="T10" fmla="*/ 1 w 113"/>
                  <a:gd name="T11" fmla="*/ 1 h 214"/>
                  <a:gd name="T12" fmla="*/ 0 w 113"/>
                  <a:gd name="T13" fmla="*/ 1 h 2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3"/>
                  <a:gd name="T22" fmla="*/ 0 h 214"/>
                  <a:gd name="T23" fmla="*/ 113 w 113"/>
                  <a:gd name="T24" fmla="*/ 214 h 2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3" h="214">
                    <a:moveTo>
                      <a:pt x="0" y="214"/>
                    </a:moveTo>
                    <a:cubicBezTo>
                      <a:pt x="66" y="214"/>
                      <a:pt x="66" y="214"/>
                      <a:pt x="66" y="214"/>
                    </a:cubicBezTo>
                    <a:cubicBezTo>
                      <a:pt x="66" y="214"/>
                      <a:pt x="108" y="209"/>
                      <a:pt x="111" y="166"/>
                    </a:cubicBezTo>
                    <a:cubicBezTo>
                      <a:pt x="113" y="122"/>
                      <a:pt x="111" y="0"/>
                      <a:pt x="111" y="0"/>
                    </a:cubicBezTo>
                    <a:cubicBezTo>
                      <a:pt x="101" y="162"/>
                      <a:pt x="101" y="162"/>
                      <a:pt x="101" y="162"/>
                    </a:cubicBezTo>
                    <a:cubicBezTo>
                      <a:pt x="101" y="162"/>
                      <a:pt x="91" y="197"/>
                      <a:pt x="63" y="199"/>
                    </a:cubicBezTo>
                    <a:cubicBezTo>
                      <a:pt x="36" y="202"/>
                      <a:pt x="0" y="214"/>
                      <a:pt x="0" y="2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" name="Freeform 131"/>
              <p:cNvSpPr>
                <a:spLocks/>
              </p:cNvSpPr>
              <p:nvPr/>
            </p:nvSpPr>
            <p:spPr bwMode="auto">
              <a:xfrm>
                <a:off x="4797" y="3069"/>
                <a:ext cx="71" cy="125"/>
              </a:xfrm>
              <a:custGeom>
                <a:avLst/>
                <a:gdLst>
                  <a:gd name="T0" fmla="*/ 1 w 110"/>
                  <a:gd name="T1" fmla="*/ 0 h 181"/>
                  <a:gd name="T2" fmla="*/ 1 w 110"/>
                  <a:gd name="T3" fmla="*/ 1 h 181"/>
                  <a:gd name="T4" fmla="*/ 1 w 110"/>
                  <a:gd name="T5" fmla="*/ 0 h 181"/>
                  <a:gd name="T6" fmla="*/ 0 60000 65536"/>
                  <a:gd name="T7" fmla="*/ 0 60000 65536"/>
                  <a:gd name="T8" fmla="*/ 0 60000 65536"/>
                  <a:gd name="T9" fmla="*/ 0 w 110"/>
                  <a:gd name="T10" fmla="*/ 0 h 181"/>
                  <a:gd name="T11" fmla="*/ 110 w 110"/>
                  <a:gd name="T12" fmla="*/ 181 h 18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0" h="181">
                    <a:moveTo>
                      <a:pt x="110" y="0"/>
                    </a:moveTo>
                    <a:cubicBezTo>
                      <a:pt x="110" y="0"/>
                      <a:pt x="19" y="55"/>
                      <a:pt x="48" y="181"/>
                    </a:cubicBezTo>
                    <a:cubicBezTo>
                      <a:pt x="48" y="181"/>
                      <a:pt x="0" y="57"/>
                      <a:pt x="110" y="0"/>
                    </a:cubicBezTo>
                    <a:close/>
                  </a:path>
                </a:pathLst>
              </a:custGeom>
              <a:solidFill>
                <a:srgbClr val="D2EB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" name="Freeform 132"/>
              <p:cNvSpPr>
                <a:spLocks/>
              </p:cNvSpPr>
              <p:nvPr/>
            </p:nvSpPr>
            <p:spPr bwMode="auto">
              <a:xfrm>
                <a:off x="5023" y="2787"/>
                <a:ext cx="56" cy="57"/>
              </a:xfrm>
              <a:custGeom>
                <a:avLst/>
                <a:gdLst>
                  <a:gd name="T0" fmla="*/ 0 w 87"/>
                  <a:gd name="T1" fmla="*/ 0 h 83"/>
                  <a:gd name="T2" fmla="*/ 1 w 87"/>
                  <a:gd name="T3" fmla="*/ 1 h 83"/>
                  <a:gd name="T4" fmla="*/ 0 w 87"/>
                  <a:gd name="T5" fmla="*/ 0 h 83"/>
                  <a:gd name="T6" fmla="*/ 0 60000 65536"/>
                  <a:gd name="T7" fmla="*/ 0 60000 65536"/>
                  <a:gd name="T8" fmla="*/ 0 60000 65536"/>
                  <a:gd name="T9" fmla="*/ 0 w 87"/>
                  <a:gd name="T10" fmla="*/ 0 h 83"/>
                  <a:gd name="T11" fmla="*/ 87 w 87"/>
                  <a:gd name="T12" fmla="*/ 83 h 8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7" h="83">
                    <a:moveTo>
                      <a:pt x="0" y="0"/>
                    </a:moveTo>
                    <a:cubicBezTo>
                      <a:pt x="0" y="0"/>
                      <a:pt x="23" y="58"/>
                      <a:pt x="87" y="83"/>
                    </a:cubicBezTo>
                    <a:cubicBezTo>
                      <a:pt x="87" y="83"/>
                      <a:pt x="16" y="68"/>
                      <a:pt x="0" y="0"/>
                    </a:cubicBezTo>
                    <a:close/>
                  </a:path>
                </a:pathLst>
              </a:custGeom>
              <a:solidFill>
                <a:srgbClr val="D2EB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8" name="Freeform 133"/>
              <p:cNvSpPr>
                <a:spLocks/>
              </p:cNvSpPr>
              <p:nvPr/>
            </p:nvSpPr>
            <p:spPr bwMode="auto">
              <a:xfrm>
                <a:off x="5023" y="3058"/>
                <a:ext cx="59" cy="64"/>
              </a:xfrm>
              <a:custGeom>
                <a:avLst/>
                <a:gdLst>
                  <a:gd name="T0" fmla="*/ 1 w 91"/>
                  <a:gd name="T1" fmla="*/ 0 h 94"/>
                  <a:gd name="T2" fmla="*/ 0 w 91"/>
                  <a:gd name="T3" fmla="*/ 1 h 94"/>
                  <a:gd name="T4" fmla="*/ 1 w 91"/>
                  <a:gd name="T5" fmla="*/ 0 h 94"/>
                  <a:gd name="T6" fmla="*/ 0 60000 65536"/>
                  <a:gd name="T7" fmla="*/ 0 60000 65536"/>
                  <a:gd name="T8" fmla="*/ 0 60000 65536"/>
                  <a:gd name="T9" fmla="*/ 0 w 91"/>
                  <a:gd name="T10" fmla="*/ 0 h 94"/>
                  <a:gd name="T11" fmla="*/ 91 w 91"/>
                  <a:gd name="T12" fmla="*/ 94 h 9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1" h="94">
                    <a:moveTo>
                      <a:pt x="91" y="0"/>
                    </a:moveTo>
                    <a:cubicBezTo>
                      <a:pt x="91" y="0"/>
                      <a:pt x="20" y="28"/>
                      <a:pt x="0" y="94"/>
                    </a:cubicBezTo>
                    <a:cubicBezTo>
                      <a:pt x="0" y="94"/>
                      <a:pt x="7" y="24"/>
                      <a:pt x="91" y="0"/>
                    </a:cubicBezTo>
                    <a:close/>
                  </a:path>
                </a:pathLst>
              </a:custGeom>
              <a:solidFill>
                <a:srgbClr val="D2EB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9" name="Freeform 134"/>
              <p:cNvSpPr>
                <a:spLocks/>
              </p:cNvSpPr>
              <p:nvPr/>
            </p:nvSpPr>
            <p:spPr bwMode="auto">
              <a:xfrm>
                <a:off x="4819" y="3284"/>
                <a:ext cx="440" cy="20"/>
              </a:xfrm>
              <a:custGeom>
                <a:avLst/>
                <a:gdLst>
                  <a:gd name="T0" fmla="*/ 1 w 679"/>
                  <a:gd name="T1" fmla="*/ 0 h 30"/>
                  <a:gd name="T2" fmla="*/ 1 w 679"/>
                  <a:gd name="T3" fmla="*/ 1 h 30"/>
                  <a:gd name="T4" fmla="*/ 1 w 679"/>
                  <a:gd name="T5" fmla="*/ 1 h 30"/>
                  <a:gd name="T6" fmla="*/ 0 w 679"/>
                  <a:gd name="T7" fmla="*/ 1 h 30"/>
                  <a:gd name="T8" fmla="*/ 1 w 679"/>
                  <a:gd name="T9" fmla="*/ 1 h 30"/>
                  <a:gd name="T10" fmla="*/ 1 w 679"/>
                  <a:gd name="T11" fmla="*/ 0 h 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9"/>
                  <a:gd name="T19" fmla="*/ 0 h 30"/>
                  <a:gd name="T20" fmla="*/ 679 w 679"/>
                  <a:gd name="T21" fmla="*/ 30 h 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9" h="30">
                    <a:moveTo>
                      <a:pt x="664" y="0"/>
                    </a:moveTo>
                    <a:cubicBezTo>
                      <a:pt x="679" y="16"/>
                      <a:pt x="679" y="16"/>
                      <a:pt x="679" y="16"/>
                    </a:cubicBezTo>
                    <a:cubicBezTo>
                      <a:pt x="679" y="16"/>
                      <a:pt x="657" y="30"/>
                      <a:pt x="631" y="30"/>
                    </a:cubicBezTo>
                    <a:cubicBezTo>
                      <a:pt x="606" y="30"/>
                      <a:pt x="0" y="30"/>
                      <a:pt x="0" y="30"/>
                    </a:cubicBezTo>
                    <a:cubicBezTo>
                      <a:pt x="631" y="19"/>
                      <a:pt x="631" y="19"/>
                      <a:pt x="631" y="19"/>
                    </a:cubicBezTo>
                    <a:cubicBezTo>
                      <a:pt x="631" y="19"/>
                      <a:pt x="659" y="15"/>
                      <a:pt x="664" y="0"/>
                    </a:cubicBezTo>
                    <a:close/>
                  </a:path>
                </a:pathLst>
              </a:custGeom>
              <a:solidFill>
                <a:srgbClr val="94D3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0" name="Freeform 135"/>
              <p:cNvSpPr>
                <a:spLocks/>
              </p:cNvSpPr>
              <p:nvPr/>
            </p:nvSpPr>
            <p:spPr bwMode="auto">
              <a:xfrm>
                <a:off x="5254" y="2613"/>
                <a:ext cx="20" cy="474"/>
              </a:xfrm>
              <a:custGeom>
                <a:avLst/>
                <a:gdLst>
                  <a:gd name="T0" fmla="*/ 0 w 30"/>
                  <a:gd name="T1" fmla="*/ 1 h 687"/>
                  <a:gd name="T2" fmla="*/ 1 w 30"/>
                  <a:gd name="T3" fmla="*/ 0 h 687"/>
                  <a:gd name="T4" fmla="*/ 1 w 30"/>
                  <a:gd name="T5" fmla="*/ 1 h 687"/>
                  <a:gd name="T6" fmla="*/ 1 w 30"/>
                  <a:gd name="T7" fmla="*/ 1 h 687"/>
                  <a:gd name="T8" fmla="*/ 1 w 30"/>
                  <a:gd name="T9" fmla="*/ 1 h 687"/>
                  <a:gd name="T10" fmla="*/ 0 w 30"/>
                  <a:gd name="T11" fmla="*/ 1 h 68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0"/>
                  <a:gd name="T19" fmla="*/ 0 h 687"/>
                  <a:gd name="T20" fmla="*/ 30 w 30"/>
                  <a:gd name="T21" fmla="*/ 687 h 68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0" h="687">
                    <a:moveTo>
                      <a:pt x="0" y="16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30" y="14"/>
                      <a:pt x="30" y="46"/>
                    </a:cubicBezTo>
                    <a:cubicBezTo>
                      <a:pt x="30" y="77"/>
                      <a:pt x="30" y="687"/>
                      <a:pt x="30" y="687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20" y="45"/>
                      <a:pt x="19" y="23"/>
                      <a:pt x="0" y="16"/>
                    </a:cubicBezTo>
                    <a:close/>
                  </a:path>
                </a:pathLst>
              </a:custGeom>
              <a:solidFill>
                <a:srgbClr val="94D3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1" name="Freeform 136"/>
              <p:cNvSpPr>
                <a:spLocks/>
              </p:cNvSpPr>
              <p:nvPr/>
            </p:nvSpPr>
            <p:spPr bwMode="auto">
              <a:xfrm>
                <a:off x="4790" y="2602"/>
                <a:ext cx="407" cy="16"/>
              </a:xfrm>
              <a:custGeom>
                <a:avLst/>
                <a:gdLst>
                  <a:gd name="T0" fmla="*/ 0 w 628"/>
                  <a:gd name="T1" fmla="*/ 1 h 24"/>
                  <a:gd name="T2" fmla="*/ 1 w 628"/>
                  <a:gd name="T3" fmla="*/ 1 h 24"/>
                  <a:gd name="T4" fmla="*/ 1 w 628"/>
                  <a:gd name="T5" fmla="*/ 1 h 24"/>
                  <a:gd name="T6" fmla="*/ 1 w 628"/>
                  <a:gd name="T7" fmla="*/ 1 h 24"/>
                  <a:gd name="T8" fmla="*/ 1 w 628"/>
                  <a:gd name="T9" fmla="*/ 0 h 24"/>
                  <a:gd name="T10" fmla="*/ 0 w 628"/>
                  <a:gd name="T11" fmla="*/ 1 h 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28"/>
                  <a:gd name="T19" fmla="*/ 0 h 24"/>
                  <a:gd name="T20" fmla="*/ 628 w 628"/>
                  <a:gd name="T21" fmla="*/ 24 h 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28" h="24">
                    <a:moveTo>
                      <a:pt x="0" y="12"/>
                    </a:move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23" y="8"/>
                      <a:pt x="52" y="8"/>
                    </a:cubicBezTo>
                    <a:cubicBezTo>
                      <a:pt x="81" y="8"/>
                      <a:pt x="628" y="8"/>
                      <a:pt x="628" y="8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7" y="3"/>
                      <a:pt x="0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2" name="Freeform 137"/>
              <p:cNvSpPr>
                <a:spLocks/>
              </p:cNvSpPr>
              <p:nvPr/>
            </p:nvSpPr>
            <p:spPr bwMode="auto">
              <a:xfrm>
                <a:off x="4766" y="2661"/>
                <a:ext cx="9" cy="573"/>
              </a:xfrm>
              <a:custGeom>
                <a:avLst/>
                <a:gdLst>
                  <a:gd name="T0" fmla="*/ 1 w 15"/>
                  <a:gd name="T1" fmla="*/ 0 h 831"/>
                  <a:gd name="T2" fmla="*/ 1 w 15"/>
                  <a:gd name="T3" fmla="*/ 1 h 831"/>
                  <a:gd name="T4" fmla="*/ 1 w 15"/>
                  <a:gd name="T5" fmla="*/ 0 h 831"/>
                  <a:gd name="T6" fmla="*/ 0 60000 65536"/>
                  <a:gd name="T7" fmla="*/ 0 60000 65536"/>
                  <a:gd name="T8" fmla="*/ 0 60000 65536"/>
                  <a:gd name="T9" fmla="*/ 0 w 15"/>
                  <a:gd name="T10" fmla="*/ 0 h 831"/>
                  <a:gd name="T11" fmla="*/ 15 w 15"/>
                  <a:gd name="T12" fmla="*/ 831 h 8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" h="831">
                    <a:moveTo>
                      <a:pt x="15" y="0"/>
                    </a:moveTo>
                    <a:cubicBezTo>
                      <a:pt x="15" y="831"/>
                      <a:pt x="15" y="831"/>
                      <a:pt x="15" y="831"/>
                    </a:cubicBezTo>
                    <a:cubicBezTo>
                      <a:pt x="15" y="831"/>
                      <a:pt x="0" y="34"/>
                      <a:pt x="1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3" name="Freeform 138"/>
              <p:cNvSpPr>
                <a:spLocks/>
              </p:cNvSpPr>
              <p:nvPr/>
            </p:nvSpPr>
            <p:spPr bwMode="auto">
              <a:xfrm>
                <a:off x="5251" y="2670"/>
                <a:ext cx="10" cy="538"/>
              </a:xfrm>
              <a:custGeom>
                <a:avLst/>
                <a:gdLst>
                  <a:gd name="T0" fmla="*/ 0 w 15"/>
                  <a:gd name="T1" fmla="*/ 0 h 780"/>
                  <a:gd name="T2" fmla="*/ 0 w 15"/>
                  <a:gd name="T3" fmla="*/ 1 h 780"/>
                  <a:gd name="T4" fmla="*/ 0 w 15"/>
                  <a:gd name="T5" fmla="*/ 0 h 780"/>
                  <a:gd name="T6" fmla="*/ 0 60000 65536"/>
                  <a:gd name="T7" fmla="*/ 0 60000 65536"/>
                  <a:gd name="T8" fmla="*/ 0 60000 65536"/>
                  <a:gd name="T9" fmla="*/ 0 w 15"/>
                  <a:gd name="T10" fmla="*/ 0 h 780"/>
                  <a:gd name="T11" fmla="*/ 15 w 15"/>
                  <a:gd name="T12" fmla="*/ 780 h 78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" h="780">
                    <a:moveTo>
                      <a:pt x="0" y="0"/>
                    </a:moveTo>
                    <a:cubicBezTo>
                      <a:pt x="0" y="780"/>
                      <a:pt x="0" y="780"/>
                      <a:pt x="0" y="780"/>
                    </a:cubicBezTo>
                    <a:cubicBezTo>
                      <a:pt x="0" y="780"/>
                      <a:pt x="15" y="43"/>
                      <a:pt x="0" y="0"/>
                    </a:cubicBezTo>
                    <a:close/>
                  </a:path>
                </a:pathLst>
              </a:custGeom>
              <a:solidFill>
                <a:srgbClr val="509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8" name="Group 167"/>
            <p:cNvGrpSpPr>
              <a:grpSpLocks/>
            </p:cNvGrpSpPr>
            <p:nvPr/>
          </p:nvGrpSpPr>
          <p:grpSpPr bwMode="auto">
            <a:xfrm>
              <a:off x="3659" y="1261"/>
              <a:ext cx="371" cy="377"/>
              <a:chOff x="2928" y="3072"/>
              <a:chExt cx="120" cy="131"/>
            </a:xfrm>
          </p:grpSpPr>
          <p:sp>
            <p:nvSpPr>
              <p:cNvPr id="124" name="Oval 168"/>
              <p:cNvSpPr>
                <a:spLocks noChangeArrowheads="1"/>
              </p:cNvSpPr>
              <p:nvPr/>
            </p:nvSpPr>
            <p:spPr bwMode="auto">
              <a:xfrm>
                <a:off x="2928" y="3072"/>
                <a:ext cx="120" cy="131"/>
              </a:xfrm>
              <a:prstGeom prst="ellipse">
                <a:avLst/>
              </a:prstGeom>
              <a:solidFill>
                <a:srgbClr val="BAE3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spcBef>
                    <a:spcPct val="0"/>
                  </a:spcBef>
                  <a:buFontTx/>
                  <a:buNone/>
                </a:pPr>
                <a:endParaRPr lang="en-US"/>
              </a:p>
            </p:txBody>
          </p:sp>
          <p:sp>
            <p:nvSpPr>
              <p:cNvPr id="125" name="Freeform 169"/>
              <p:cNvSpPr>
                <a:spLocks/>
              </p:cNvSpPr>
              <p:nvPr/>
            </p:nvSpPr>
            <p:spPr bwMode="auto">
              <a:xfrm>
                <a:off x="2928" y="3072"/>
                <a:ext cx="120" cy="110"/>
              </a:xfrm>
              <a:custGeom>
                <a:avLst/>
                <a:gdLst>
                  <a:gd name="T0" fmla="*/ 542113908 w 48"/>
                  <a:gd name="T1" fmla="*/ 2147483647 h 41"/>
                  <a:gd name="T2" fmla="*/ 2147483647 w 48"/>
                  <a:gd name="T3" fmla="*/ 2147483647 h 41"/>
                  <a:gd name="T4" fmla="*/ 2147483647 w 48"/>
                  <a:gd name="T5" fmla="*/ 2147483647 h 41"/>
                  <a:gd name="T6" fmla="*/ 2147483647 w 48"/>
                  <a:gd name="T7" fmla="*/ 0 h 41"/>
                  <a:gd name="T8" fmla="*/ 0 w 48"/>
                  <a:gd name="T9" fmla="*/ 2147483647 h 41"/>
                  <a:gd name="T10" fmla="*/ 542113908 w 48"/>
                  <a:gd name="T11" fmla="*/ 2147483647 h 41"/>
                  <a:gd name="T12" fmla="*/ 542113908 w 48"/>
                  <a:gd name="T13" fmla="*/ 2147483647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8"/>
                  <a:gd name="T22" fmla="*/ 0 h 41"/>
                  <a:gd name="T23" fmla="*/ 48 w 48"/>
                  <a:gd name="T24" fmla="*/ 41 h 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8" h="41">
                    <a:moveTo>
                      <a:pt x="6" y="38"/>
                    </a:moveTo>
                    <a:cubicBezTo>
                      <a:pt x="6" y="24"/>
                      <a:pt x="17" y="14"/>
                      <a:pt x="31" y="14"/>
                    </a:cubicBezTo>
                    <a:cubicBezTo>
                      <a:pt x="38" y="14"/>
                      <a:pt x="44" y="17"/>
                      <a:pt x="48" y="21"/>
                    </a:cubicBezTo>
                    <a:cubicBezTo>
                      <a:pt x="47" y="9"/>
                      <a:pt x="36" y="0"/>
                      <a:pt x="24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31"/>
                      <a:pt x="2" y="37"/>
                      <a:pt x="6" y="41"/>
                    </a:cubicBezTo>
                    <a:cubicBezTo>
                      <a:pt x="6" y="40"/>
                      <a:pt x="6" y="39"/>
                      <a:pt x="6" y="38"/>
                    </a:cubicBezTo>
                    <a:close/>
                  </a:path>
                </a:pathLst>
              </a:custGeom>
              <a:solidFill>
                <a:srgbClr val="A0D8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" name="Freeform 170"/>
              <p:cNvSpPr>
                <a:spLocks/>
              </p:cNvSpPr>
              <p:nvPr/>
            </p:nvSpPr>
            <p:spPr bwMode="auto">
              <a:xfrm>
                <a:off x="2928" y="3072"/>
                <a:ext cx="112" cy="112"/>
              </a:xfrm>
              <a:custGeom>
                <a:avLst/>
                <a:gdLst>
                  <a:gd name="T0" fmla="*/ 333584351 w 45"/>
                  <a:gd name="T1" fmla="*/ 2147483647 h 42"/>
                  <a:gd name="T2" fmla="*/ 2147483647 w 45"/>
                  <a:gd name="T3" fmla="*/ 2008282406 h 42"/>
                  <a:gd name="T4" fmla="*/ 2147483647 w 45"/>
                  <a:gd name="T5" fmla="*/ 2147483647 h 42"/>
                  <a:gd name="T6" fmla="*/ 2000980609 w 45"/>
                  <a:gd name="T7" fmla="*/ 0 h 42"/>
                  <a:gd name="T8" fmla="*/ 0 w 45"/>
                  <a:gd name="T9" fmla="*/ 2147483647 h 42"/>
                  <a:gd name="T10" fmla="*/ 566319754 w 45"/>
                  <a:gd name="T11" fmla="*/ 2147483647 h 42"/>
                  <a:gd name="T12" fmla="*/ 333584351 w 45"/>
                  <a:gd name="T13" fmla="*/ 2147483647 h 4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5"/>
                  <a:gd name="T22" fmla="*/ 0 h 42"/>
                  <a:gd name="T23" fmla="*/ 45 w 45"/>
                  <a:gd name="T24" fmla="*/ 42 h 4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5" h="42">
                    <a:moveTo>
                      <a:pt x="4" y="31"/>
                    </a:moveTo>
                    <a:cubicBezTo>
                      <a:pt x="4" y="17"/>
                      <a:pt x="15" y="6"/>
                      <a:pt x="29" y="6"/>
                    </a:cubicBezTo>
                    <a:cubicBezTo>
                      <a:pt x="35" y="6"/>
                      <a:pt x="41" y="9"/>
                      <a:pt x="45" y="13"/>
                    </a:cubicBezTo>
                    <a:cubicBezTo>
                      <a:pt x="41" y="5"/>
                      <a:pt x="33" y="0"/>
                      <a:pt x="24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32"/>
                      <a:pt x="3" y="38"/>
                      <a:pt x="7" y="42"/>
                    </a:cubicBezTo>
                    <a:cubicBezTo>
                      <a:pt x="6" y="39"/>
                      <a:pt x="4" y="35"/>
                      <a:pt x="4" y="31"/>
                    </a:cubicBezTo>
                    <a:close/>
                  </a:path>
                </a:pathLst>
              </a:custGeom>
              <a:solidFill>
                <a:srgbClr val="6EC0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" name="Oval 171"/>
              <p:cNvSpPr>
                <a:spLocks noChangeArrowheads="1"/>
              </p:cNvSpPr>
              <p:nvPr/>
            </p:nvSpPr>
            <p:spPr bwMode="auto">
              <a:xfrm>
                <a:off x="2928" y="3072"/>
                <a:ext cx="120" cy="131"/>
              </a:xfrm>
              <a:prstGeom prst="ellipse">
                <a:avLst/>
              </a:prstGeom>
              <a:noFill/>
              <a:ln w="12700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>
                  <a:spcBef>
                    <a:spcPct val="0"/>
                  </a:spcBef>
                  <a:buFontTx/>
                  <a:buNone/>
                </a:pPr>
                <a:endParaRPr lang="en-US"/>
              </a:p>
            </p:txBody>
          </p:sp>
        </p:grpSp>
        <p:grpSp>
          <p:nvGrpSpPr>
            <p:cNvPr id="99" name="Group 172"/>
            <p:cNvGrpSpPr>
              <a:grpSpLocks/>
            </p:cNvGrpSpPr>
            <p:nvPr/>
          </p:nvGrpSpPr>
          <p:grpSpPr bwMode="auto">
            <a:xfrm>
              <a:off x="3659" y="1677"/>
              <a:ext cx="371" cy="377"/>
              <a:chOff x="2928" y="3072"/>
              <a:chExt cx="120" cy="131"/>
            </a:xfrm>
          </p:grpSpPr>
          <p:sp>
            <p:nvSpPr>
              <p:cNvPr id="120" name="Oval 173"/>
              <p:cNvSpPr>
                <a:spLocks noChangeArrowheads="1"/>
              </p:cNvSpPr>
              <p:nvPr/>
            </p:nvSpPr>
            <p:spPr bwMode="auto">
              <a:xfrm>
                <a:off x="2928" y="3072"/>
                <a:ext cx="120" cy="131"/>
              </a:xfrm>
              <a:prstGeom prst="ellipse">
                <a:avLst/>
              </a:prstGeom>
              <a:solidFill>
                <a:srgbClr val="BAE3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spcBef>
                    <a:spcPct val="0"/>
                  </a:spcBef>
                  <a:buFontTx/>
                  <a:buNone/>
                </a:pPr>
                <a:endParaRPr lang="en-US"/>
              </a:p>
            </p:txBody>
          </p:sp>
          <p:sp>
            <p:nvSpPr>
              <p:cNvPr id="121" name="Freeform 174"/>
              <p:cNvSpPr>
                <a:spLocks/>
              </p:cNvSpPr>
              <p:nvPr/>
            </p:nvSpPr>
            <p:spPr bwMode="auto">
              <a:xfrm>
                <a:off x="2928" y="3072"/>
                <a:ext cx="120" cy="110"/>
              </a:xfrm>
              <a:custGeom>
                <a:avLst/>
                <a:gdLst>
                  <a:gd name="T0" fmla="*/ 542113908 w 48"/>
                  <a:gd name="T1" fmla="*/ 2147483647 h 41"/>
                  <a:gd name="T2" fmla="*/ 2147483647 w 48"/>
                  <a:gd name="T3" fmla="*/ 2147483647 h 41"/>
                  <a:gd name="T4" fmla="*/ 2147483647 w 48"/>
                  <a:gd name="T5" fmla="*/ 2147483647 h 41"/>
                  <a:gd name="T6" fmla="*/ 2147483647 w 48"/>
                  <a:gd name="T7" fmla="*/ 0 h 41"/>
                  <a:gd name="T8" fmla="*/ 0 w 48"/>
                  <a:gd name="T9" fmla="*/ 2147483647 h 41"/>
                  <a:gd name="T10" fmla="*/ 542113908 w 48"/>
                  <a:gd name="T11" fmla="*/ 2147483647 h 41"/>
                  <a:gd name="T12" fmla="*/ 542113908 w 48"/>
                  <a:gd name="T13" fmla="*/ 2147483647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8"/>
                  <a:gd name="T22" fmla="*/ 0 h 41"/>
                  <a:gd name="T23" fmla="*/ 48 w 48"/>
                  <a:gd name="T24" fmla="*/ 41 h 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8" h="41">
                    <a:moveTo>
                      <a:pt x="6" y="38"/>
                    </a:moveTo>
                    <a:cubicBezTo>
                      <a:pt x="6" y="24"/>
                      <a:pt x="17" y="14"/>
                      <a:pt x="31" y="14"/>
                    </a:cubicBezTo>
                    <a:cubicBezTo>
                      <a:pt x="38" y="14"/>
                      <a:pt x="44" y="17"/>
                      <a:pt x="48" y="21"/>
                    </a:cubicBezTo>
                    <a:cubicBezTo>
                      <a:pt x="47" y="9"/>
                      <a:pt x="36" y="0"/>
                      <a:pt x="24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31"/>
                      <a:pt x="2" y="37"/>
                      <a:pt x="6" y="41"/>
                    </a:cubicBezTo>
                    <a:cubicBezTo>
                      <a:pt x="6" y="40"/>
                      <a:pt x="6" y="39"/>
                      <a:pt x="6" y="38"/>
                    </a:cubicBezTo>
                    <a:close/>
                  </a:path>
                </a:pathLst>
              </a:custGeom>
              <a:solidFill>
                <a:srgbClr val="A0D8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" name="Freeform 175"/>
              <p:cNvSpPr>
                <a:spLocks/>
              </p:cNvSpPr>
              <p:nvPr/>
            </p:nvSpPr>
            <p:spPr bwMode="auto">
              <a:xfrm>
                <a:off x="2928" y="3072"/>
                <a:ext cx="112" cy="112"/>
              </a:xfrm>
              <a:custGeom>
                <a:avLst/>
                <a:gdLst>
                  <a:gd name="T0" fmla="*/ 333584351 w 45"/>
                  <a:gd name="T1" fmla="*/ 2147483647 h 42"/>
                  <a:gd name="T2" fmla="*/ 2147483647 w 45"/>
                  <a:gd name="T3" fmla="*/ 2008282406 h 42"/>
                  <a:gd name="T4" fmla="*/ 2147483647 w 45"/>
                  <a:gd name="T5" fmla="*/ 2147483647 h 42"/>
                  <a:gd name="T6" fmla="*/ 2000980609 w 45"/>
                  <a:gd name="T7" fmla="*/ 0 h 42"/>
                  <a:gd name="T8" fmla="*/ 0 w 45"/>
                  <a:gd name="T9" fmla="*/ 2147483647 h 42"/>
                  <a:gd name="T10" fmla="*/ 566319754 w 45"/>
                  <a:gd name="T11" fmla="*/ 2147483647 h 42"/>
                  <a:gd name="T12" fmla="*/ 333584351 w 45"/>
                  <a:gd name="T13" fmla="*/ 2147483647 h 4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5"/>
                  <a:gd name="T22" fmla="*/ 0 h 42"/>
                  <a:gd name="T23" fmla="*/ 45 w 45"/>
                  <a:gd name="T24" fmla="*/ 42 h 4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5" h="42">
                    <a:moveTo>
                      <a:pt x="4" y="31"/>
                    </a:moveTo>
                    <a:cubicBezTo>
                      <a:pt x="4" y="17"/>
                      <a:pt x="15" y="6"/>
                      <a:pt x="29" y="6"/>
                    </a:cubicBezTo>
                    <a:cubicBezTo>
                      <a:pt x="35" y="6"/>
                      <a:pt x="41" y="9"/>
                      <a:pt x="45" y="13"/>
                    </a:cubicBezTo>
                    <a:cubicBezTo>
                      <a:pt x="41" y="5"/>
                      <a:pt x="33" y="0"/>
                      <a:pt x="24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32"/>
                      <a:pt x="3" y="38"/>
                      <a:pt x="7" y="42"/>
                    </a:cubicBezTo>
                    <a:cubicBezTo>
                      <a:pt x="6" y="39"/>
                      <a:pt x="4" y="35"/>
                      <a:pt x="4" y="31"/>
                    </a:cubicBezTo>
                    <a:close/>
                  </a:path>
                </a:pathLst>
              </a:custGeom>
              <a:solidFill>
                <a:srgbClr val="6EC0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" name="Oval 176"/>
              <p:cNvSpPr>
                <a:spLocks noChangeArrowheads="1"/>
              </p:cNvSpPr>
              <p:nvPr/>
            </p:nvSpPr>
            <p:spPr bwMode="auto">
              <a:xfrm>
                <a:off x="2928" y="3072"/>
                <a:ext cx="120" cy="131"/>
              </a:xfrm>
              <a:prstGeom prst="ellipse">
                <a:avLst/>
              </a:prstGeom>
              <a:noFill/>
              <a:ln w="12700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>
                  <a:spcBef>
                    <a:spcPct val="0"/>
                  </a:spcBef>
                  <a:buFontTx/>
                  <a:buNone/>
                </a:pPr>
                <a:endParaRPr lang="en-US"/>
              </a:p>
            </p:txBody>
          </p:sp>
        </p:grpSp>
        <p:grpSp>
          <p:nvGrpSpPr>
            <p:cNvPr id="100" name="Group 177"/>
            <p:cNvGrpSpPr>
              <a:grpSpLocks/>
            </p:cNvGrpSpPr>
            <p:nvPr/>
          </p:nvGrpSpPr>
          <p:grpSpPr bwMode="auto">
            <a:xfrm>
              <a:off x="4105" y="1253"/>
              <a:ext cx="377" cy="377"/>
              <a:chOff x="3218" y="3072"/>
              <a:chExt cx="122" cy="131"/>
            </a:xfrm>
          </p:grpSpPr>
          <p:sp>
            <p:nvSpPr>
              <p:cNvPr id="116" name="Oval 178"/>
              <p:cNvSpPr>
                <a:spLocks noChangeArrowheads="1"/>
              </p:cNvSpPr>
              <p:nvPr/>
            </p:nvSpPr>
            <p:spPr bwMode="auto">
              <a:xfrm>
                <a:off x="3218" y="3072"/>
                <a:ext cx="122" cy="131"/>
              </a:xfrm>
              <a:prstGeom prst="ellipse">
                <a:avLst/>
              </a:prstGeom>
              <a:solidFill>
                <a:srgbClr val="7F0F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spcBef>
                    <a:spcPct val="0"/>
                  </a:spcBef>
                  <a:buFontTx/>
                  <a:buNone/>
                </a:pPr>
                <a:endParaRPr lang="en-US"/>
              </a:p>
            </p:txBody>
          </p:sp>
          <p:sp>
            <p:nvSpPr>
              <p:cNvPr id="117" name="Freeform 179"/>
              <p:cNvSpPr>
                <a:spLocks/>
              </p:cNvSpPr>
              <p:nvPr/>
            </p:nvSpPr>
            <p:spPr bwMode="auto">
              <a:xfrm>
                <a:off x="3218" y="3072"/>
                <a:ext cx="122" cy="110"/>
              </a:xfrm>
              <a:custGeom>
                <a:avLst/>
                <a:gdLst>
                  <a:gd name="T0" fmla="*/ 569139125 w 49"/>
                  <a:gd name="T1" fmla="*/ 2147483647 h 41"/>
                  <a:gd name="T2" fmla="*/ 2147483647 w 49"/>
                  <a:gd name="T3" fmla="*/ 2147483647 h 41"/>
                  <a:gd name="T4" fmla="*/ 2147483647 w 49"/>
                  <a:gd name="T5" fmla="*/ 2147483647 h 41"/>
                  <a:gd name="T6" fmla="*/ 2015420091 w 49"/>
                  <a:gd name="T7" fmla="*/ 0 h 41"/>
                  <a:gd name="T8" fmla="*/ 0 w 49"/>
                  <a:gd name="T9" fmla="*/ 2147483647 h 41"/>
                  <a:gd name="T10" fmla="*/ 569139125 w 49"/>
                  <a:gd name="T11" fmla="*/ 2147483647 h 41"/>
                  <a:gd name="T12" fmla="*/ 569139125 w 49"/>
                  <a:gd name="T13" fmla="*/ 2147483647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9"/>
                  <a:gd name="T22" fmla="*/ 0 h 41"/>
                  <a:gd name="T23" fmla="*/ 49 w 49"/>
                  <a:gd name="T24" fmla="*/ 41 h 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9" h="41">
                    <a:moveTo>
                      <a:pt x="7" y="38"/>
                    </a:moveTo>
                    <a:cubicBezTo>
                      <a:pt x="7" y="24"/>
                      <a:pt x="17" y="14"/>
                      <a:pt x="31" y="14"/>
                    </a:cubicBezTo>
                    <a:cubicBezTo>
                      <a:pt x="38" y="14"/>
                      <a:pt x="44" y="17"/>
                      <a:pt x="49" y="21"/>
                    </a:cubicBezTo>
                    <a:cubicBezTo>
                      <a:pt x="47" y="9"/>
                      <a:pt x="37" y="0"/>
                      <a:pt x="24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31"/>
                      <a:pt x="3" y="37"/>
                      <a:pt x="7" y="41"/>
                    </a:cubicBezTo>
                    <a:cubicBezTo>
                      <a:pt x="7" y="40"/>
                      <a:pt x="7" y="39"/>
                      <a:pt x="7" y="38"/>
                    </a:cubicBezTo>
                    <a:close/>
                  </a:path>
                </a:pathLst>
              </a:custGeom>
              <a:solidFill>
                <a:srgbClr val="6800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" name="Freeform 180"/>
              <p:cNvSpPr>
                <a:spLocks/>
              </p:cNvSpPr>
              <p:nvPr/>
            </p:nvSpPr>
            <p:spPr bwMode="auto">
              <a:xfrm>
                <a:off x="3218" y="3072"/>
                <a:ext cx="115" cy="112"/>
              </a:xfrm>
              <a:custGeom>
                <a:avLst/>
                <a:gdLst>
                  <a:gd name="T0" fmla="*/ 465629126 w 46"/>
                  <a:gd name="T1" fmla="*/ 2147483647 h 42"/>
                  <a:gd name="T2" fmla="*/ 2147483647 w 46"/>
                  <a:gd name="T3" fmla="*/ 2008282406 h 42"/>
                  <a:gd name="T4" fmla="*/ 2147483647 w 46"/>
                  <a:gd name="T5" fmla="*/ 2147483647 h 42"/>
                  <a:gd name="T6" fmla="*/ 2147483647 w 46"/>
                  <a:gd name="T7" fmla="*/ 0 h 42"/>
                  <a:gd name="T8" fmla="*/ 0 w 46"/>
                  <a:gd name="T9" fmla="*/ 2147483647 h 42"/>
                  <a:gd name="T10" fmla="*/ 726462159 w 46"/>
                  <a:gd name="T11" fmla="*/ 2147483647 h 42"/>
                  <a:gd name="T12" fmla="*/ 465629126 w 46"/>
                  <a:gd name="T13" fmla="*/ 2147483647 h 4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6"/>
                  <a:gd name="T22" fmla="*/ 0 h 42"/>
                  <a:gd name="T23" fmla="*/ 46 w 46"/>
                  <a:gd name="T24" fmla="*/ 42 h 4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6" h="42">
                    <a:moveTo>
                      <a:pt x="5" y="31"/>
                    </a:moveTo>
                    <a:cubicBezTo>
                      <a:pt x="5" y="17"/>
                      <a:pt x="16" y="6"/>
                      <a:pt x="29" y="6"/>
                    </a:cubicBezTo>
                    <a:cubicBezTo>
                      <a:pt x="36" y="6"/>
                      <a:pt x="41" y="9"/>
                      <a:pt x="46" y="13"/>
                    </a:cubicBezTo>
                    <a:cubicBezTo>
                      <a:pt x="42" y="5"/>
                      <a:pt x="34" y="0"/>
                      <a:pt x="24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32"/>
                      <a:pt x="3" y="38"/>
                      <a:pt x="8" y="42"/>
                    </a:cubicBezTo>
                    <a:cubicBezTo>
                      <a:pt x="6" y="39"/>
                      <a:pt x="5" y="35"/>
                      <a:pt x="5" y="31"/>
                    </a:cubicBezTo>
                    <a:close/>
                  </a:path>
                </a:pathLst>
              </a:custGeom>
              <a:solidFill>
                <a:srgbClr val="4C0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" name="Oval 181"/>
              <p:cNvSpPr>
                <a:spLocks noChangeArrowheads="1"/>
              </p:cNvSpPr>
              <p:nvPr/>
            </p:nvSpPr>
            <p:spPr bwMode="auto">
              <a:xfrm>
                <a:off x="3218" y="3072"/>
                <a:ext cx="122" cy="131"/>
              </a:xfrm>
              <a:prstGeom prst="ellipse">
                <a:avLst/>
              </a:prstGeom>
              <a:noFill/>
              <a:ln w="12700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>
                  <a:spcBef>
                    <a:spcPct val="0"/>
                  </a:spcBef>
                  <a:buFontTx/>
                  <a:buNone/>
                </a:pPr>
                <a:endParaRPr lang="en-US"/>
              </a:p>
            </p:txBody>
          </p:sp>
        </p:grpSp>
        <p:grpSp>
          <p:nvGrpSpPr>
            <p:cNvPr id="101" name="Group 182"/>
            <p:cNvGrpSpPr>
              <a:grpSpLocks/>
            </p:cNvGrpSpPr>
            <p:nvPr/>
          </p:nvGrpSpPr>
          <p:grpSpPr bwMode="auto">
            <a:xfrm>
              <a:off x="4097" y="1680"/>
              <a:ext cx="377" cy="377"/>
              <a:chOff x="3218" y="3072"/>
              <a:chExt cx="122" cy="131"/>
            </a:xfrm>
          </p:grpSpPr>
          <p:sp>
            <p:nvSpPr>
              <p:cNvPr id="112" name="Oval 183"/>
              <p:cNvSpPr>
                <a:spLocks noChangeArrowheads="1"/>
              </p:cNvSpPr>
              <p:nvPr/>
            </p:nvSpPr>
            <p:spPr bwMode="auto">
              <a:xfrm>
                <a:off x="3218" y="3072"/>
                <a:ext cx="122" cy="131"/>
              </a:xfrm>
              <a:prstGeom prst="ellipse">
                <a:avLst/>
              </a:prstGeom>
              <a:solidFill>
                <a:srgbClr val="7F0F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spcBef>
                    <a:spcPct val="0"/>
                  </a:spcBef>
                  <a:buFontTx/>
                  <a:buNone/>
                </a:pPr>
                <a:endParaRPr lang="en-US"/>
              </a:p>
            </p:txBody>
          </p:sp>
          <p:sp>
            <p:nvSpPr>
              <p:cNvPr id="113" name="Freeform 184"/>
              <p:cNvSpPr>
                <a:spLocks/>
              </p:cNvSpPr>
              <p:nvPr/>
            </p:nvSpPr>
            <p:spPr bwMode="auto">
              <a:xfrm>
                <a:off x="3218" y="3072"/>
                <a:ext cx="122" cy="110"/>
              </a:xfrm>
              <a:custGeom>
                <a:avLst/>
                <a:gdLst>
                  <a:gd name="T0" fmla="*/ 569139125 w 49"/>
                  <a:gd name="T1" fmla="*/ 2147483647 h 41"/>
                  <a:gd name="T2" fmla="*/ 2147483647 w 49"/>
                  <a:gd name="T3" fmla="*/ 2147483647 h 41"/>
                  <a:gd name="T4" fmla="*/ 2147483647 w 49"/>
                  <a:gd name="T5" fmla="*/ 2147483647 h 41"/>
                  <a:gd name="T6" fmla="*/ 2015420091 w 49"/>
                  <a:gd name="T7" fmla="*/ 0 h 41"/>
                  <a:gd name="T8" fmla="*/ 0 w 49"/>
                  <a:gd name="T9" fmla="*/ 2147483647 h 41"/>
                  <a:gd name="T10" fmla="*/ 569139125 w 49"/>
                  <a:gd name="T11" fmla="*/ 2147483647 h 41"/>
                  <a:gd name="T12" fmla="*/ 569139125 w 49"/>
                  <a:gd name="T13" fmla="*/ 2147483647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9"/>
                  <a:gd name="T22" fmla="*/ 0 h 41"/>
                  <a:gd name="T23" fmla="*/ 49 w 49"/>
                  <a:gd name="T24" fmla="*/ 41 h 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9" h="41">
                    <a:moveTo>
                      <a:pt x="7" y="38"/>
                    </a:moveTo>
                    <a:cubicBezTo>
                      <a:pt x="7" y="24"/>
                      <a:pt x="17" y="14"/>
                      <a:pt x="31" y="14"/>
                    </a:cubicBezTo>
                    <a:cubicBezTo>
                      <a:pt x="38" y="14"/>
                      <a:pt x="44" y="17"/>
                      <a:pt x="49" y="21"/>
                    </a:cubicBezTo>
                    <a:cubicBezTo>
                      <a:pt x="47" y="9"/>
                      <a:pt x="37" y="0"/>
                      <a:pt x="24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31"/>
                      <a:pt x="3" y="37"/>
                      <a:pt x="7" y="41"/>
                    </a:cubicBezTo>
                    <a:cubicBezTo>
                      <a:pt x="7" y="40"/>
                      <a:pt x="7" y="39"/>
                      <a:pt x="7" y="38"/>
                    </a:cubicBezTo>
                    <a:close/>
                  </a:path>
                </a:pathLst>
              </a:custGeom>
              <a:solidFill>
                <a:srgbClr val="6800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" name="Freeform 185"/>
              <p:cNvSpPr>
                <a:spLocks/>
              </p:cNvSpPr>
              <p:nvPr/>
            </p:nvSpPr>
            <p:spPr bwMode="auto">
              <a:xfrm>
                <a:off x="3218" y="3072"/>
                <a:ext cx="115" cy="112"/>
              </a:xfrm>
              <a:custGeom>
                <a:avLst/>
                <a:gdLst>
                  <a:gd name="T0" fmla="*/ 465629126 w 46"/>
                  <a:gd name="T1" fmla="*/ 2147483647 h 42"/>
                  <a:gd name="T2" fmla="*/ 2147483647 w 46"/>
                  <a:gd name="T3" fmla="*/ 2008282406 h 42"/>
                  <a:gd name="T4" fmla="*/ 2147483647 w 46"/>
                  <a:gd name="T5" fmla="*/ 2147483647 h 42"/>
                  <a:gd name="T6" fmla="*/ 2147483647 w 46"/>
                  <a:gd name="T7" fmla="*/ 0 h 42"/>
                  <a:gd name="T8" fmla="*/ 0 w 46"/>
                  <a:gd name="T9" fmla="*/ 2147483647 h 42"/>
                  <a:gd name="T10" fmla="*/ 726462159 w 46"/>
                  <a:gd name="T11" fmla="*/ 2147483647 h 42"/>
                  <a:gd name="T12" fmla="*/ 465629126 w 46"/>
                  <a:gd name="T13" fmla="*/ 2147483647 h 4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6"/>
                  <a:gd name="T22" fmla="*/ 0 h 42"/>
                  <a:gd name="T23" fmla="*/ 46 w 46"/>
                  <a:gd name="T24" fmla="*/ 42 h 4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6" h="42">
                    <a:moveTo>
                      <a:pt x="5" y="31"/>
                    </a:moveTo>
                    <a:cubicBezTo>
                      <a:pt x="5" y="17"/>
                      <a:pt x="16" y="6"/>
                      <a:pt x="29" y="6"/>
                    </a:cubicBezTo>
                    <a:cubicBezTo>
                      <a:pt x="36" y="6"/>
                      <a:pt x="41" y="9"/>
                      <a:pt x="46" y="13"/>
                    </a:cubicBezTo>
                    <a:cubicBezTo>
                      <a:pt x="42" y="5"/>
                      <a:pt x="34" y="0"/>
                      <a:pt x="24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32"/>
                      <a:pt x="3" y="38"/>
                      <a:pt x="8" y="42"/>
                    </a:cubicBezTo>
                    <a:cubicBezTo>
                      <a:pt x="6" y="39"/>
                      <a:pt x="5" y="35"/>
                      <a:pt x="5" y="31"/>
                    </a:cubicBezTo>
                    <a:close/>
                  </a:path>
                </a:pathLst>
              </a:custGeom>
              <a:solidFill>
                <a:srgbClr val="4C0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" name="Oval 186"/>
              <p:cNvSpPr>
                <a:spLocks noChangeArrowheads="1"/>
              </p:cNvSpPr>
              <p:nvPr/>
            </p:nvSpPr>
            <p:spPr bwMode="auto">
              <a:xfrm>
                <a:off x="3218" y="3072"/>
                <a:ext cx="122" cy="131"/>
              </a:xfrm>
              <a:prstGeom prst="ellipse">
                <a:avLst/>
              </a:prstGeom>
              <a:noFill/>
              <a:ln w="12700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>
                  <a:spcBef>
                    <a:spcPct val="0"/>
                  </a:spcBef>
                  <a:buFontTx/>
                  <a:buNone/>
                </a:pPr>
                <a:endParaRPr lang="en-US"/>
              </a:p>
            </p:txBody>
          </p:sp>
        </p:grpSp>
        <p:grpSp>
          <p:nvGrpSpPr>
            <p:cNvPr id="102" name="Group 187"/>
            <p:cNvGrpSpPr>
              <a:grpSpLocks/>
            </p:cNvGrpSpPr>
            <p:nvPr/>
          </p:nvGrpSpPr>
          <p:grpSpPr bwMode="auto">
            <a:xfrm>
              <a:off x="4537" y="1254"/>
              <a:ext cx="377" cy="377"/>
              <a:chOff x="2493" y="3072"/>
              <a:chExt cx="122" cy="131"/>
            </a:xfrm>
          </p:grpSpPr>
          <p:sp>
            <p:nvSpPr>
              <p:cNvPr id="108" name="Oval 188"/>
              <p:cNvSpPr>
                <a:spLocks noChangeArrowheads="1"/>
              </p:cNvSpPr>
              <p:nvPr/>
            </p:nvSpPr>
            <p:spPr bwMode="auto">
              <a:xfrm>
                <a:off x="2493" y="3072"/>
                <a:ext cx="122" cy="131"/>
              </a:xfrm>
              <a:prstGeom prst="ellipse">
                <a:avLst/>
              </a:prstGeom>
              <a:solidFill>
                <a:srgbClr val="FFF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spcBef>
                    <a:spcPct val="0"/>
                  </a:spcBef>
                  <a:buFontTx/>
                  <a:buNone/>
                </a:pPr>
                <a:endParaRPr lang="en-US"/>
              </a:p>
            </p:txBody>
          </p:sp>
          <p:sp>
            <p:nvSpPr>
              <p:cNvPr id="109" name="Freeform 189"/>
              <p:cNvSpPr>
                <a:spLocks/>
              </p:cNvSpPr>
              <p:nvPr/>
            </p:nvSpPr>
            <p:spPr bwMode="auto">
              <a:xfrm>
                <a:off x="2493" y="3072"/>
                <a:ext cx="122" cy="110"/>
              </a:xfrm>
              <a:custGeom>
                <a:avLst/>
                <a:gdLst>
                  <a:gd name="T0" fmla="*/ 569139125 w 49"/>
                  <a:gd name="T1" fmla="*/ 2147483647 h 41"/>
                  <a:gd name="T2" fmla="*/ 2147483647 w 49"/>
                  <a:gd name="T3" fmla="*/ 2147483647 h 41"/>
                  <a:gd name="T4" fmla="*/ 2147483647 w 49"/>
                  <a:gd name="T5" fmla="*/ 2147483647 h 41"/>
                  <a:gd name="T6" fmla="*/ 2080150622 w 49"/>
                  <a:gd name="T7" fmla="*/ 0 h 41"/>
                  <a:gd name="T8" fmla="*/ 0 w 49"/>
                  <a:gd name="T9" fmla="*/ 2147483647 h 41"/>
                  <a:gd name="T10" fmla="*/ 569139125 w 49"/>
                  <a:gd name="T11" fmla="*/ 2147483647 h 41"/>
                  <a:gd name="T12" fmla="*/ 569139125 w 49"/>
                  <a:gd name="T13" fmla="*/ 2147483647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9"/>
                  <a:gd name="T22" fmla="*/ 0 h 41"/>
                  <a:gd name="T23" fmla="*/ 49 w 49"/>
                  <a:gd name="T24" fmla="*/ 41 h 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9" h="41">
                    <a:moveTo>
                      <a:pt x="7" y="38"/>
                    </a:moveTo>
                    <a:cubicBezTo>
                      <a:pt x="7" y="24"/>
                      <a:pt x="18" y="14"/>
                      <a:pt x="31" y="14"/>
                    </a:cubicBezTo>
                    <a:cubicBezTo>
                      <a:pt x="38" y="14"/>
                      <a:pt x="44" y="17"/>
                      <a:pt x="49" y="21"/>
                    </a:cubicBezTo>
                    <a:cubicBezTo>
                      <a:pt x="47" y="9"/>
                      <a:pt x="37" y="0"/>
                      <a:pt x="25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31"/>
                      <a:pt x="3" y="37"/>
                      <a:pt x="7" y="41"/>
                    </a:cubicBezTo>
                    <a:cubicBezTo>
                      <a:pt x="7" y="40"/>
                      <a:pt x="7" y="39"/>
                      <a:pt x="7" y="38"/>
                    </a:cubicBezTo>
                    <a:close/>
                  </a:path>
                </a:pathLst>
              </a:custGeom>
              <a:solidFill>
                <a:srgbClr val="FFE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" name="Freeform 190"/>
              <p:cNvSpPr>
                <a:spLocks/>
              </p:cNvSpPr>
              <p:nvPr/>
            </p:nvSpPr>
            <p:spPr bwMode="auto">
              <a:xfrm>
                <a:off x="2493" y="3072"/>
                <a:ext cx="115" cy="112"/>
              </a:xfrm>
              <a:custGeom>
                <a:avLst/>
                <a:gdLst>
                  <a:gd name="T0" fmla="*/ 465629126 w 46"/>
                  <a:gd name="T1" fmla="*/ 2147483647 h 42"/>
                  <a:gd name="T2" fmla="*/ 2147483647 w 46"/>
                  <a:gd name="T3" fmla="*/ 2008282406 h 42"/>
                  <a:gd name="T4" fmla="*/ 2147483647 w 46"/>
                  <a:gd name="T5" fmla="*/ 2147483647 h 42"/>
                  <a:gd name="T6" fmla="*/ 2147483647 w 46"/>
                  <a:gd name="T7" fmla="*/ 0 h 42"/>
                  <a:gd name="T8" fmla="*/ 0 w 46"/>
                  <a:gd name="T9" fmla="*/ 2147483647 h 42"/>
                  <a:gd name="T10" fmla="*/ 726462159 w 46"/>
                  <a:gd name="T11" fmla="*/ 2147483647 h 42"/>
                  <a:gd name="T12" fmla="*/ 465629126 w 46"/>
                  <a:gd name="T13" fmla="*/ 2147483647 h 4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6"/>
                  <a:gd name="T22" fmla="*/ 0 h 42"/>
                  <a:gd name="T23" fmla="*/ 46 w 46"/>
                  <a:gd name="T24" fmla="*/ 42 h 4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6" h="42">
                    <a:moveTo>
                      <a:pt x="5" y="31"/>
                    </a:moveTo>
                    <a:cubicBezTo>
                      <a:pt x="5" y="17"/>
                      <a:pt x="16" y="6"/>
                      <a:pt x="29" y="6"/>
                    </a:cubicBezTo>
                    <a:cubicBezTo>
                      <a:pt x="36" y="6"/>
                      <a:pt x="42" y="9"/>
                      <a:pt x="46" y="13"/>
                    </a:cubicBezTo>
                    <a:cubicBezTo>
                      <a:pt x="42" y="5"/>
                      <a:pt x="34" y="0"/>
                      <a:pt x="25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32"/>
                      <a:pt x="3" y="38"/>
                      <a:pt x="8" y="42"/>
                    </a:cubicBezTo>
                    <a:cubicBezTo>
                      <a:pt x="6" y="39"/>
                      <a:pt x="5" y="35"/>
                      <a:pt x="5" y="31"/>
                    </a:cubicBezTo>
                    <a:close/>
                  </a:path>
                </a:pathLst>
              </a:custGeom>
              <a:solidFill>
                <a:srgbClr val="FFC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" name="Oval 191"/>
              <p:cNvSpPr>
                <a:spLocks noChangeArrowheads="1"/>
              </p:cNvSpPr>
              <p:nvPr/>
            </p:nvSpPr>
            <p:spPr bwMode="auto">
              <a:xfrm>
                <a:off x="2493" y="3072"/>
                <a:ext cx="122" cy="131"/>
              </a:xfrm>
              <a:prstGeom prst="ellipse">
                <a:avLst/>
              </a:prstGeom>
              <a:noFill/>
              <a:ln w="12700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>
                  <a:spcBef>
                    <a:spcPct val="0"/>
                  </a:spcBef>
                  <a:buFontTx/>
                  <a:buNone/>
                </a:pPr>
                <a:endParaRPr lang="en-US"/>
              </a:p>
            </p:txBody>
          </p:sp>
        </p:grpSp>
        <p:grpSp>
          <p:nvGrpSpPr>
            <p:cNvPr id="103" name="Group 192"/>
            <p:cNvGrpSpPr>
              <a:grpSpLocks/>
            </p:cNvGrpSpPr>
            <p:nvPr/>
          </p:nvGrpSpPr>
          <p:grpSpPr bwMode="auto">
            <a:xfrm>
              <a:off x="4537" y="1680"/>
              <a:ext cx="377" cy="377"/>
              <a:chOff x="2493" y="3072"/>
              <a:chExt cx="122" cy="131"/>
            </a:xfrm>
          </p:grpSpPr>
          <p:sp>
            <p:nvSpPr>
              <p:cNvPr id="104" name="Oval 193"/>
              <p:cNvSpPr>
                <a:spLocks noChangeArrowheads="1"/>
              </p:cNvSpPr>
              <p:nvPr/>
            </p:nvSpPr>
            <p:spPr bwMode="auto">
              <a:xfrm>
                <a:off x="2493" y="3072"/>
                <a:ext cx="122" cy="131"/>
              </a:xfrm>
              <a:prstGeom prst="ellipse">
                <a:avLst/>
              </a:prstGeom>
              <a:solidFill>
                <a:srgbClr val="FFF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spcBef>
                    <a:spcPct val="0"/>
                  </a:spcBef>
                  <a:buFontTx/>
                  <a:buNone/>
                </a:pPr>
                <a:endParaRPr lang="en-US"/>
              </a:p>
            </p:txBody>
          </p:sp>
          <p:sp>
            <p:nvSpPr>
              <p:cNvPr id="105" name="Freeform 194"/>
              <p:cNvSpPr>
                <a:spLocks/>
              </p:cNvSpPr>
              <p:nvPr/>
            </p:nvSpPr>
            <p:spPr bwMode="auto">
              <a:xfrm>
                <a:off x="2493" y="3072"/>
                <a:ext cx="122" cy="110"/>
              </a:xfrm>
              <a:custGeom>
                <a:avLst/>
                <a:gdLst>
                  <a:gd name="T0" fmla="*/ 569139125 w 49"/>
                  <a:gd name="T1" fmla="*/ 2147483647 h 41"/>
                  <a:gd name="T2" fmla="*/ 2147483647 w 49"/>
                  <a:gd name="T3" fmla="*/ 2147483647 h 41"/>
                  <a:gd name="T4" fmla="*/ 2147483647 w 49"/>
                  <a:gd name="T5" fmla="*/ 2147483647 h 41"/>
                  <a:gd name="T6" fmla="*/ 2080150622 w 49"/>
                  <a:gd name="T7" fmla="*/ 0 h 41"/>
                  <a:gd name="T8" fmla="*/ 0 w 49"/>
                  <a:gd name="T9" fmla="*/ 2147483647 h 41"/>
                  <a:gd name="T10" fmla="*/ 569139125 w 49"/>
                  <a:gd name="T11" fmla="*/ 2147483647 h 41"/>
                  <a:gd name="T12" fmla="*/ 569139125 w 49"/>
                  <a:gd name="T13" fmla="*/ 2147483647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9"/>
                  <a:gd name="T22" fmla="*/ 0 h 41"/>
                  <a:gd name="T23" fmla="*/ 49 w 49"/>
                  <a:gd name="T24" fmla="*/ 41 h 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9" h="41">
                    <a:moveTo>
                      <a:pt x="7" y="38"/>
                    </a:moveTo>
                    <a:cubicBezTo>
                      <a:pt x="7" y="24"/>
                      <a:pt x="18" y="14"/>
                      <a:pt x="31" y="14"/>
                    </a:cubicBezTo>
                    <a:cubicBezTo>
                      <a:pt x="38" y="14"/>
                      <a:pt x="44" y="17"/>
                      <a:pt x="49" y="21"/>
                    </a:cubicBezTo>
                    <a:cubicBezTo>
                      <a:pt x="47" y="9"/>
                      <a:pt x="37" y="0"/>
                      <a:pt x="25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31"/>
                      <a:pt x="3" y="37"/>
                      <a:pt x="7" y="41"/>
                    </a:cubicBezTo>
                    <a:cubicBezTo>
                      <a:pt x="7" y="40"/>
                      <a:pt x="7" y="39"/>
                      <a:pt x="7" y="38"/>
                    </a:cubicBezTo>
                    <a:close/>
                  </a:path>
                </a:pathLst>
              </a:custGeom>
              <a:solidFill>
                <a:srgbClr val="FFE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" name="Freeform 195"/>
              <p:cNvSpPr>
                <a:spLocks/>
              </p:cNvSpPr>
              <p:nvPr/>
            </p:nvSpPr>
            <p:spPr bwMode="auto">
              <a:xfrm>
                <a:off x="2493" y="3072"/>
                <a:ext cx="115" cy="112"/>
              </a:xfrm>
              <a:custGeom>
                <a:avLst/>
                <a:gdLst>
                  <a:gd name="T0" fmla="*/ 465629126 w 46"/>
                  <a:gd name="T1" fmla="*/ 2147483647 h 42"/>
                  <a:gd name="T2" fmla="*/ 2147483647 w 46"/>
                  <a:gd name="T3" fmla="*/ 2008282406 h 42"/>
                  <a:gd name="T4" fmla="*/ 2147483647 w 46"/>
                  <a:gd name="T5" fmla="*/ 2147483647 h 42"/>
                  <a:gd name="T6" fmla="*/ 2147483647 w 46"/>
                  <a:gd name="T7" fmla="*/ 0 h 42"/>
                  <a:gd name="T8" fmla="*/ 0 w 46"/>
                  <a:gd name="T9" fmla="*/ 2147483647 h 42"/>
                  <a:gd name="T10" fmla="*/ 726462159 w 46"/>
                  <a:gd name="T11" fmla="*/ 2147483647 h 42"/>
                  <a:gd name="T12" fmla="*/ 465629126 w 46"/>
                  <a:gd name="T13" fmla="*/ 2147483647 h 4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6"/>
                  <a:gd name="T22" fmla="*/ 0 h 42"/>
                  <a:gd name="T23" fmla="*/ 46 w 46"/>
                  <a:gd name="T24" fmla="*/ 42 h 4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6" h="42">
                    <a:moveTo>
                      <a:pt x="5" y="31"/>
                    </a:moveTo>
                    <a:cubicBezTo>
                      <a:pt x="5" y="17"/>
                      <a:pt x="16" y="6"/>
                      <a:pt x="29" y="6"/>
                    </a:cubicBezTo>
                    <a:cubicBezTo>
                      <a:pt x="36" y="6"/>
                      <a:pt x="42" y="9"/>
                      <a:pt x="46" y="13"/>
                    </a:cubicBezTo>
                    <a:cubicBezTo>
                      <a:pt x="42" y="5"/>
                      <a:pt x="34" y="0"/>
                      <a:pt x="25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32"/>
                      <a:pt x="3" y="38"/>
                      <a:pt x="8" y="42"/>
                    </a:cubicBezTo>
                    <a:cubicBezTo>
                      <a:pt x="6" y="39"/>
                      <a:pt x="5" y="35"/>
                      <a:pt x="5" y="31"/>
                    </a:cubicBezTo>
                    <a:close/>
                  </a:path>
                </a:pathLst>
              </a:custGeom>
              <a:solidFill>
                <a:srgbClr val="FFC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" name="Oval 196"/>
              <p:cNvSpPr>
                <a:spLocks noChangeArrowheads="1"/>
              </p:cNvSpPr>
              <p:nvPr/>
            </p:nvSpPr>
            <p:spPr bwMode="auto">
              <a:xfrm>
                <a:off x="2493" y="3072"/>
                <a:ext cx="122" cy="131"/>
              </a:xfrm>
              <a:prstGeom prst="ellipse">
                <a:avLst/>
              </a:prstGeom>
              <a:noFill/>
              <a:ln w="12700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>
                  <a:spcBef>
                    <a:spcPct val="0"/>
                  </a:spcBef>
                  <a:buFontTx/>
                  <a:buNone/>
                </a:pPr>
                <a:endParaRPr lang="en-US"/>
              </a:p>
            </p:txBody>
          </p:sp>
        </p:grpSp>
      </p:grpSp>
      <p:sp>
        <p:nvSpPr>
          <p:cNvPr id="174" name="Text Box 203"/>
          <p:cNvSpPr txBox="1">
            <a:spLocks noChangeArrowheads="1"/>
          </p:cNvSpPr>
          <p:nvPr/>
        </p:nvSpPr>
        <p:spPr bwMode="auto">
          <a:xfrm>
            <a:off x="3857620" y="3929066"/>
            <a:ext cx="3214710" cy="861774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l-GR" sz="2000" b="1" dirty="0">
                <a:latin typeface="+mn-lt"/>
              </a:rPr>
              <a:t>Μετά  από</a:t>
            </a:r>
            <a:r>
              <a:rPr lang="en-US" sz="2000" b="1" dirty="0">
                <a:latin typeface="+mn-lt"/>
              </a:rPr>
              <a:t>: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l-GR" sz="2000" b="1" dirty="0" smtClean="0">
                <a:latin typeface="+mn-lt"/>
              </a:rPr>
              <a:t>   6</a:t>
            </a:r>
            <a:r>
              <a:rPr lang="en-US" sz="2000" b="1" dirty="0" smtClean="0">
                <a:latin typeface="+mn-lt"/>
              </a:rPr>
              <a:t>h  </a:t>
            </a:r>
            <a:r>
              <a:rPr lang="el-GR" sz="2000" b="1" dirty="0" smtClean="0">
                <a:latin typeface="+mn-lt"/>
              </a:rPr>
              <a:t> </a:t>
            </a:r>
            <a:r>
              <a:rPr lang="en-US" sz="2000" b="1" dirty="0" smtClean="0">
                <a:latin typeface="+mn-lt"/>
              </a:rPr>
              <a:t> 24h      48h</a:t>
            </a:r>
            <a:r>
              <a:rPr lang="en-US" sz="2000" b="1" dirty="0">
                <a:latin typeface="+mn-lt"/>
              </a:rPr>
              <a:t>	</a:t>
            </a:r>
            <a:r>
              <a:rPr lang="en-US" sz="2000" b="1" dirty="0" smtClean="0">
                <a:latin typeface="+mn-lt"/>
              </a:rPr>
              <a:t>    72h</a:t>
            </a:r>
            <a:endParaRPr lang="el-GR" sz="2000" b="1" dirty="0">
              <a:latin typeface="+mn-lt"/>
            </a:endParaRPr>
          </a:p>
        </p:txBody>
      </p:sp>
      <p:grpSp>
        <p:nvGrpSpPr>
          <p:cNvPr id="175" name="Group 204"/>
          <p:cNvGrpSpPr>
            <a:grpSpLocks/>
          </p:cNvGrpSpPr>
          <p:nvPr/>
        </p:nvGrpSpPr>
        <p:grpSpPr bwMode="auto">
          <a:xfrm>
            <a:off x="7286644" y="3714752"/>
            <a:ext cx="217487" cy="1023937"/>
            <a:chOff x="672" y="1395"/>
            <a:chExt cx="283" cy="1773"/>
          </a:xfrm>
        </p:grpSpPr>
        <p:sp>
          <p:nvSpPr>
            <p:cNvPr id="176" name="Freeform 205"/>
            <p:cNvSpPr>
              <a:spLocks/>
            </p:cNvSpPr>
            <p:nvPr/>
          </p:nvSpPr>
          <p:spPr bwMode="auto">
            <a:xfrm>
              <a:off x="697" y="2896"/>
              <a:ext cx="233" cy="272"/>
            </a:xfrm>
            <a:custGeom>
              <a:avLst/>
              <a:gdLst>
                <a:gd name="T0" fmla="*/ 2147483647 w 93"/>
                <a:gd name="T1" fmla="*/ 2147483647 h 102"/>
                <a:gd name="T2" fmla="*/ 0 w 93"/>
                <a:gd name="T3" fmla="*/ 0 h 102"/>
                <a:gd name="T4" fmla="*/ 0 w 93"/>
                <a:gd name="T5" fmla="*/ 0 h 102"/>
                <a:gd name="T6" fmla="*/ 2147483647 w 93"/>
                <a:gd name="T7" fmla="*/ 2147483647 h 102"/>
                <a:gd name="T8" fmla="*/ 2147483647 w 93"/>
                <a:gd name="T9" fmla="*/ 2147483647 h 102"/>
                <a:gd name="T10" fmla="*/ 2147483647 w 93"/>
                <a:gd name="T11" fmla="*/ 2147483647 h 102"/>
                <a:gd name="T12" fmla="*/ 2147483647 w 93"/>
                <a:gd name="T13" fmla="*/ 0 h 102"/>
                <a:gd name="T14" fmla="*/ 2147483647 w 93"/>
                <a:gd name="T15" fmla="*/ 0 h 102"/>
                <a:gd name="T16" fmla="*/ 2147483647 w 93"/>
                <a:gd name="T17" fmla="*/ 2147483647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3"/>
                <a:gd name="T28" fmla="*/ 0 h 102"/>
                <a:gd name="T29" fmla="*/ 93 w 93"/>
                <a:gd name="T30" fmla="*/ 102 h 1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3" h="102">
                  <a:moveTo>
                    <a:pt x="47" y="13"/>
                  </a:moveTo>
                  <a:cubicBezTo>
                    <a:pt x="14" y="13"/>
                    <a:pt x="2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27" y="86"/>
                    <a:pt x="37" y="97"/>
                  </a:cubicBezTo>
                  <a:cubicBezTo>
                    <a:pt x="40" y="100"/>
                    <a:pt x="41" y="102"/>
                    <a:pt x="47" y="102"/>
                  </a:cubicBezTo>
                  <a:cubicBezTo>
                    <a:pt x="52" y="102"/>
                    <a:pt x="53" y="100"/>
                    <a:pt x="56" y="97"/>
                  </a:cubicBezTo>
                  <a:cubicBezTo>
                    <a:pt x="66" y="86"/>
                    <a:pt x="93" y="2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1" y="4"/>
                    <a:pt x="79" y="13"/>
                    <a:pt x="47" y="13"/>
                  </a:cubicBezTo>
                  <a:close/>
                </a:path>
              </a:pathLst>
            </a:custGeom>
            <a:solidFill>
              <a:srgbClr val="B1D4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206"/>
            <p:cNvSpPr>
              <a:spLocks/>
            </p:cNvSpPr>
            <p:nvPr/>
          </p:nvSpPr>
          <p:spPr bwMode="auto">
            <a:xfrm>
              <a:off x="697" y="2896"/>
              <a:ext cx="233" cy="272"/>
            </a:xfrm>
            <a:custGeom>
              <a:avLst/>
              <a:gdLst>
                <a:gd name="T0" fmla="*/ 2147483647 w 93"/>
                <a:gd name="T1" fmla="*/ 2147483647 h 102"/>
                <a:gd name="T2" fmla="*/ 0 w 93"/>
                <a:gd name="T3" fmla="*/ 0 h 102"/>
                <a:gd name="T4" fmla="*/ 0 w 93"/>
                <a:gd name="T5" fmla="*/ 0 h 102"/>
                <a:gd name="T6" fmla="*/ 2147483647 w 93"/>
                <a:gd name="T7" fmla="*/ 2147483647 h 102"/>
                <a:gd name="T8" fmla="*/ 2147483647 w 93"/>
                <a:gd name="T9" fmla="*/ 2147483647 h 102"/>
                <a:gd name="T10" fmla="*/ 2147483647 w 93"/>
                <a:gd name="T11" fmla="*/ 2147483647 h 102"/>
                <a:gd name="T12" fmla="*/ 2147483647 w 93"/>
                <a:gd name="T13" fmla="*/ 0 h 102"/>
                <a:gd name="T14" fmla="*/ 2147483647 w 93"/>
                <a:gd name="T15" fmla="*/ 0 h 102"/>
                <a:gd name="T16" fmla="*/ 2147483647 w 93"/>
                <a:gd name="T17" fmla="*/ 2147483647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3"/>
                <a:gd name="T28" fmla="*/ 0 h 102"/>
                <a:gd name="T29" fmla="*/ 93 w 93"/>
                <a:gd name="T30" fmla="*/ 102 h 1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3" h="102">
                  <a:moveTo>
                    <a:pt x="47" y="13"/>
                  </a:moveTo>
                  <a:cubicBezTo>
                    <a:pt x="14" y="13"/>
                    <a:pt x="2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27" y="86"/>
                    <a:pt x="37" y="97"/>
                  </a:cubicBezTo>
                  <a:cubicBezTo>
                    <a:pt x="40" y="100"/>
                    <a:pt x="41" y="102"/>
                    <a:pt x="47" y="102"/>
                  </a:cubicBezTo>
                  <a:cubicBezTo>
                    <a:pt x="52" y="102"/>
                    <a:pt x="53" y="100"/>
                    <a:pt x="56" y="97"/>
                  </a:cubicBezTo>
                  <a:cubicBezTo>
                    <a:pt x="66" y="86"/>
                    <a:pt x="93" y="2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1" y="4"/>
                    <a:pt x="79" y="13"/>
                    <a:pt x="47" y="13"/>
                  </a:cubicBezTo>
                  <a:close/>
                </a:path>
              </a:pathLst>
            </a:custGeom>
            <a:solidFill>
              <a:srgbClr val="C20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207"/>
            <p:cNvSpPr>
              <a:spLocks/>
            </p:cNvSpPr>
            <p:nvPr/>
          </p:nvSpPr>
          <p:spPr bwMode="auto">
            <a:xfrm>
              <a:off x="700" y="1573"/>
              <a:ext cx="227" cy="1358"/>
            </a:xfrm>
            <a:custGeom>
              <a:avLst/>
              <a:gdLst>
                <a:gd name="T0" fmla="*/ 2147483647 w 91"/>
                <a:gd name="T1" fmla="*/ 0 h 509"/>
                <a:gd name="T2" fmla="*/ 0 w 91"/>
                <a:gd name="T3" fmla="*/ 0 h 509"/>
                <a:gd name="T4" fmla="*/ 0 w 91"/>
                <a:gd name="T5" fmla="*/ 2147483647 h 509"/>
                <a:gd name="T6" fmla="*/ 0 w 91"/>
                <a:gd name="T7" fmla="*/ 2147483647 h 509"/>
                <a:gd name="T8" fmla="*/ 2147483647 w 91"/>
                <a:gd name="T9" fmla="*/ 2147483647 h 509"/>
                <a:gd name="T10" fmla="*/ 2147483647 w 91"/>
                <a:gd name="T11" fmla="*/ 2147483647 h 509"/>
                <a:gd name="T12" fmla="*/ 2147483647 w 91"/>
                <a:gd name="T13" fmla="*/ 2147483647 h 509"/>
                <a:gd name="T14" fmla="*/ 2147483647 w 91"/>
                <a:gd name="T15" fmla="*/ 0 h 50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1"/>
                <a:gd name="T25" fmla="*/ 0 h 509"/>
                <a:gd name="T26" fmla="*/ 91 w 91"/>
                <a:gd name="T27" fmla="*/ 509 h 50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1" h="509">
                  <a:moveTo>
                    <a:pt x="9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94"/>
                    <a:pt x="0" y="494"/>
                    <a:pt x="0" y="494"/>
                  </a:cubicBezTo>
                  <a:cubicBezTo>
                    <a:pt x="0" y="496"/>
                    <a:pt x="0" y="497"/>
                    <a:pt x="0" y="498"/>
                  </a:cubicBezTo>
                  <a:cubicBezTo>
                    <a:pt x="3" y="501"/>
                    <a:pt x="16" y="509"/>
                    <a:pt x="46" y="509"/>
                  </a:cubicBezTo>
                  <a:cubicBezTo>
                    <a:pt x="75" y="509"/>
                    <a:pt x="88" y="502"/>
                    <a:pt x="91" y="498"/>
                  </a:cubicBezTo>
                  <a:cubicBezTo>
                    <a:pt x="91" y="497"/>
                    <a:pt x="91" y="496"/>
                    <a:pt x="91" y="494"/>
                  </a:cubicBezTo>
                  <a:lnTo>
                    <a:pt x="91" y="0"/>
                  </a:lnTo>
                  <a:close/>
                </a:path>
              </a:pathLst>
            </a:custGeom>
            <a:solidFill>
              <a:srgbClr val="DAEB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208"/>
            <p:cNvSpPr>
              <a:spLocks/>
            </p:cNvSpPr>
            <p:nvPr/>
          </p:nvSpPr>
          <p:spPr bwMode="auto">
            <a:xfrm>
              <a:off x="700" y="2181"/>
              <a:ext cx="227" cy="750"/>
            </a:xfrm>
            <a:custGeom>
              <a:avLst/>
              <a:gdLst>
                <a:gd name="T0" fmla="*/ 2147483647 w 91"/>
                <a:gd name="T1" fmla="*/ 0 h 281"/>
                <a:gd name="T2" fmla="*/ 2147483647 w 91"/>
                <a:gd name="T3" fmla="*/ 1366673513 h 281"/>
                <a:gd name="T4" fmla="*/ 0 w 91"/>
                <a:gd name="T5" fmla="*/ 0 h 281"/>
                <a:gd name="T6" fmla="*/ 0 w 91"/>
                <a:gd name="T7" fmla="*/ 2147483647 h 281"/>
                <a:gd name="T8" fmla="*/ 0 w 91"/>
                <a:gd name="T9" fmla="*/ 2147483647 h 281"/>
                <a:gd name="T10" fmla="*/ 2147483647 w 91"/>
                <a:gd name="T11" fmla="*/ 2147483647 h 281"/>
                <a:gd name="T12" fmla="*/ 2147483647 w 91"/>
                <a:gd name="T13" fmla="*/ 2147483647 h 281"/>
                <a:gd name="T14" fmla="*/ 2147483647 w 91"/>
                <a:gd name="T15" fmla="*/ 2147483647 h 281"/>
                <a:gd name="T16" fmla="*/ 2147483647 w 91"/>
                <a:gd name="T17" fmla="*/ 0 h 2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1"/>
                <a:gd name="T28" fmla="*/ 0 h 281"/>
                <a:gd name="T29" fmla="*/ 91 w 91"/>
                <a:gd name="T30" fmla="*/ 281 h 28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1" h="281">
                  <a:moveTo>
                    <a:pt x="91" y="0"/>
                  </a:moveTo>
                  <a:cubicBezTo>
                    <a:pt x="88" y="2"/>
                    <a:pt x="69" y="4"/>
                    <a:pt x="46" y="4"/>
                  </a:cubicBezTo>
                  <a:cubicBezTo>
                    <a:pt x="21" y="4"/>
                    <a:pt x="2" y="2"/>
                    <a:pt x="0" y="0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0" y="268"/>
                    <a:pt x="0" y="269"/>
                    <a:pt x="0" y="270"/>
                  </a:cubicBezTo>
                  <a:cubicBezTo>
                    <a:pt x="3" y="273"/>
                    <a:pt x="16" y="281"/>
                    <a:pt x="46" y="281"/>
                  </a:cubicBezTo>
                  <a:cubicBezTo>
                    <a:pt x="75" y="281"/>
                    <a:pt x="88" y="274"/>
                    <a:pt x="91" y="270"/>
                  </a:cubicBezTo>
                  <a:cubicBezTo>
                    <a:pt x="91" y="269"/>
                    <a:pt x="91" y="268"/>
                    <a:pt x="91" y="266"/>
                  </a:cubicBezTo>
                  <a:lnTo>
                    <a:pt x="91" y="0"/>
                  </a:lnTo>
                  <a:close/>
                </a:path>
              </a:pathLst>
            </a:custGeom>
            <a:solidFill>
              <a:srgbClr val="E67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209"/>
            <p:cNvSpPr>
              <a:spLocks/>
            </p:cNvSpPr>
            <p:nvPr/>
          </p:nvSpPr>
          <p:spPr bwMode="auto">
            <a:xfrm>
              <a:off x="732" y="2189"/>
              <a:ext cx="165" cy="720"/>
            </a:xfrm>
            <a:custGeom>
              <a:avLst/>
              <a:gdLst>
                <a:gd name="T0" fmla="*/ 2147483647 w 66"/>
                <a:gd name="T1" fmla="*/ 365188443 h 270"/>
                <a:gd name="T2" fmla="*/ 0 w 66"/>
                <a:gd name="T3" fmla="*/ 0 h 270"/>
                <a:gd name="T4" fmla="*/ 0 w 66"/>
                <a:gd name="T5" fmla="*/ 2147483647 h 270"/>
                <a:gd name="T6" fmla="*/ 2147483647 w 66"/>
                <a:gd name="T7" fmla="*/ 2147483647 h 270"/>
                <a:gd name="T8" fmla="*/ 2147483647 w 66"/>
                <a:gd name="T9" fmla="*/ 2147483647 h 270"/>
                <a:gd name="T10" fmla="*/ 2147483647 w 66"/>
                <a:gd name="T11" fmla="*/ 0 h 270"/>
                <a:gd name="T12" fmla="*/ 2147483647 w 66"/>
                <a:gd name="T13" fmla="*/ 365188443 h 2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6"/>
                <a:gd name="T22" fmla="*/ 0 h 270"/>
                <a:gd name="T23" fmla="*/ 66 w 66"/>
                <a:gd name="T24" fmla="*/ 270 h 27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6" h="270">
                  <a:moveTo>
                    <a:pt x="33" y="1"/>
                  </a:moveTo>
                  <a:cubicBezTo>
                    <a:pt x="20" y="1"/>
                    <a:pt x="8" y="0"/>
                    <a:pt x="0" y="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0" y="266"/>
                    <a:pt x="14" y="270"/>
                    <a:pt x="33" y="270"/>
                  </a:cubicBezTo>
                  <a:cubicBezTo>
                    <a:pt x="51" y="270"/>
                    <a:pt x="66" y="266"/>
                    <a:pt x="66" y="249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57" y="0"/>
                    <a:pt x="46" y="1"/>
                    <a:pt x="33" y="1"/>
                  </a:cubicBezTo>
                  <a:close/>
                </a:path>
              </a:pathLst>
            </a:custGeom>
            <a:solidFill>
              <a:srgbClr val="E04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210"/>
            <p:cNvSpPr>
              <a:spLocks/>
            </p:cNvSpPr>
            <p:nvPr/>
          </p:nvSpPr>
          <p:spPr bwMode="auto">
            <a:xfrm>
              <a:off x="732" y="1539"/>
              <a:ext cx="165" cy="653"/>
            </a:xfrm>
            <a:custGeom>
              <a:avLst/>
              <a:gdLst>
                <a:gd name="T0" fmla="*/ 0 w 66"/>
                <a:gd name="T1" fmla="*/ 0 h 245"/>
                <a:gd name="T2" fmla="*/ 0 w 66"/>
                <a:gd name="T3" fmla="*/ 2147483647 h 245"/>
                <a:gd name="T4" fmla="*/ 2147483647 w 66"/>
                <a:gd name="T5" fmla="*/ 2147483647 h 245"/>
                <a:gd name="T6" fmla="*/ 2147483647 w 66"/>
                <a:gd name="T7" fmla="*/ 2147483647 h 245"/>
                <a:gd name="T8" fmla="*/ 2147483647 w 66"/>
                <a:gd name="T9" fmla="*/ 0 h 245"/>
                <a:gd name="T10" fmla="*/ 0 w 66"/>
                <a:gd name="T11" fmla="*/ 0 h 2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245"/>
                <a:gd name="T20" fmla="*/ 66 w 66"/>
                <a:gd name="T21" fmla="*/ 245 h 2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245">
                  <a:moveTo>
                    <a:pt x="0" y="0"/>
                  </a:moveTo>
                  <a:cubicBezTo>
                    <a:pt x="0" y="244"/>
                    <a:pt x="0" y="244"/>
                    <a:pt x="0" y="244"/>
                  </a:cubicBezTo>
                  <a:cubicBezTo>
                    <a:pt x="8" y="244"/>
                    <a:pt x="20" y="245"/>
                    <a:pt x="33" y="245"/>
                  </a:cubicBezTo>
                  <a:cubicBezTo>
                    <a:pt x="46" y="245"/>
                    <a:pt x="57" y="244"/>
                    <a:pt x="66" y="244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1D4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211"/>
            <p:cNvSpPr>
              <a:spLocks/>
            </p:cNvSpPr>
            <p:nvPr/>
          </p:nvSpPr>
          <p:spPr bwMode="auto">
            <a:xfrm>
              <a:off x="700" y="2163"/>
              <a:ext cx="227" cy="37"/>
            </a:xfrm>
            <a:custGeom>
              <a:avLst/>
              <a:gdLst>
                <a:gd name="T0" fmla="*/ 0 w 91"/>
                <a:gd name="T1" fmla="*/ 1976599507 h 14"/>
                <a:gd name="T2" fmla="*/ 2147483647 w 91"/>
                <a:gd name="T3" fmla="*/ 2147483647 h 14"/>
                <a:gd name="T4" fmla="*/ 2147483647 w 91"/>
                <a:gd name="T5" fmla="*/ 2147483647 h 14"/>
                <a:gd name="T6" fmla="*/ 2147483647 w 91"/>
                <a:gd name="T7" fmla="*/ 1976599507 h 14"/>
                <a:gd name="T8" fmla="*/ 2147483647 w 91"/>
                <a:gd name="T9" fmla="*/ 0 h 14"/>
                <a:gd name="T10" fmla="*/ 0 w 91"/>
                <a:gd name="T11" fmla="*/ 1976599507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1"/>
                <a:gd name="T19" fmla="*/ 0 h 14"/>
                <a:gd name="T20" fmla="*/ 91 w 91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1" h="14">
                  <a:moveTo>
                    <a:pt x="0" y="7"/>
                  </a:moveTo>
                  <a:cubicBezTo>
                    <a:pt x="1" y="11"/>
                    <a:pt x="21" y="14"/>
                    <a:pt x="46" y="14"/>
                  </a:cubicBezTo>
                  <a:cubicBezTo>
                    <a:pt x="69" y="14"/>
                    <a:pt x="89" y="11"/>
                    <a:pt x="91" y="8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0" y="3"/>
                    <a:pt x="70" y="0"/>
                    <a:pt x="45" y="0"/>
                  </a:cubicBezTo>
                  <a:cubicBezTo>
                    <a:pt x="22" y="0"/>
                    <a:pt x="2" y="3"/>
                    <a:pt x="0" y="7"/>
                  </a:cubicBezTo>
                </a:path>
              </a:pathLst>
            </a:custGeom>
            <a:solidFill>
              <a:srgbClr val="F0AD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212"/>
            <p:cNvSpPr>
              <a:spLocks/>
            </p:cNvSpPr>
            <p:nvPr/>
          </p:nvSpPr>
          <p:spPr bwMode="auto">
            <a:xfrm>
              <a:off x="815" y="2189"/>
              <a:ext cx="82" cy="720"/>
            </a:xfrm>
            <a:custGeom>
              <a:avLst/>
              <a:gdLst>
                <a:gd name="T0" fmla="*/ 2114311354 w 33"/>
                <a:gd name="T1" fmla="*/ 0 h 270"/>
                <a:gd name="T2" fmla="*/ 2114311354 w 33"/>
                <a:gd name="T3" fmla="*/ 2147483647 h 270"/>
                <a:gd name="T4" fmla="*/ 0 w 33"/>
                <a:gd name="T5" fmla="*/ 2147483647 h 270"/>
                <a:gd name="T6" fmla="*/ 2147483647 w 33"/>
                <a:gd name="T7" fmla="*/ 2147483647 h 270"/>
                <a:gd name="T8" fmla="*/ 2147483647 w 33"/>
                <a:gd name="T9" fmla="*/ 0 h 270"/>
                <a:gd name="T10" fmla="*/ 2114311354 w 33"/>
                <a:gd name="T11" fmla="*/ 0 h 2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270"/>
                <a:gd name="T20" fmla="*/ 33 w 33"/>
                <a:gd name="T21" fmla="*/ 270 h 2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270">
                  <a:moveTo>
                    <a:pt x="26" y="0"/>
                  </a:moveTo>
                  <a:cubicBezTo>
                    <a:pt x="26" y="246"/>
                    <a:pt x="26" y="246"/>
                    <a:pt x="26" y="246"/>
                  </a:cubicBezTo>
                  <a:cubicBezTo>
                    <a:pt x="26" y="264"/>
                    <a:pt x="12" y="269"/>
                    <a:pt x="0" y="270"/>
                  </a:cubicBezTo>
                  <a:cubicBezTo>
                    <a:pt x="18" y="270"/>
                    <a:pt x="33" y="266"/>
                    <a:pt x="33" y="249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1" y="0"/>
                    <a:pt x="29" y="0"/>
                    <a:pt x="26" y="0"/>
                  </a:cubicBezTo>
                  <a:close/>
                </a:path>
              </a:pathLst>
            </a:custGeom>
            <a:solidFill>
              <a:srgbClr val="AE0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213"/>
            <p:cNvSpPr>
              <a:spLocks/>
            </p:cNvSpPr>
            <p:nvPr/>
          </p:nvSpPr>
          <p:spPr bwMode="auto">
            <a:xfrm>
              <a:off x="880" y="1539"/>
              <a:ext cx="17" cy="650"/>
            </a:xfrm>
            <a:custGeom>
              <a:avLst/>
              <a:gdLst>
                <a:gd name="T0" fmla="*/ 0 w 7"/>
                <a:gd name="T1" fmla="*/ 0 h 244"/>
                <a:gd name="T2" fmla="*/ 0 w 7"/>
                <a:gd name="T3" fmla="*/ 2147483647 h 244"/>
                <a:gd name="T4" fmla="*/ 355731917 w 7"/>
                <a:gd name="T5" fmla="*/ 2147483647 h 244"/>
                <a:gd name="T6" fmla="*/ 355731917 w 7"/>
                <a:gd name="T7" fmla="*/ 0 h 244"/>
                <a:gd name="T8" fmla="*/ 0 w 7"/>
                <a:gd name="T9" fmla="*/ 0 h 2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44"/>
                <a:gd name="T17" fmla="*/ 7 w 7"/>
                <a:gd name="T18" fmla="*/ 244 h 2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44">
                  <a:moveTo>
                    <a:pt x="0" y="0"/>
                  </a:moveTo>
                  <a:cubicBezTo>
                    <a:pt x="0" y="244"/>
                    <a:pt x="0" y="244"/>
                    <a:pt x="0" y="244"/>
                  </a:cubicBezTo>
                  <a:cubicBezTo>
                    <a:pt x="3" y="244"/>
                    <a:pt x="5" y="244"/>
                    <a:pt x="7" y="244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8BC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214"/>
            <p:cNvSpPr>
              <a:spLocks/>
            </p:cNvSpPr>
            <p:nvPr/>
          </p:nvSpPr>
          <p:spPr bwMode="auto">
            <a:xfrm>
              <a:off x="880" y="2168"/>
              <a:ext cx="17" cy="27"/>
            </a:xfrm>
            <a:custGeom>
              <a:avLst/>
              <a:gdLst>
                <a:gd name="T0" fmla="*/ 355731917 w 7"/>
                <a:gd name="T1" fmla="*/ 0 h 10"/>
                <a:gd name="T2" fmla="*/ 0 w 7"/>
                <a:gd name="T3" fmla="*/ 0 h 10"/>
                <a:gd name="T4" fmla="*/ 0 w 7"/>
                <a:gd name="T5" fmla="*/ 2147483647 h 10"/>
                <a:gd name="T6" fmla="*/ 146477905 w 7"/>
                <a:gd name="T7" fmla="*/ 2147483647 h 10"/>
                <a:gd name="T8" fmla="*/ 206291971 w 7"/>
                <a:gd name="T9" fmla="*/ 2147483647 h 10"/>
                <a:gd name="T10" fmla="*/ 308620675 w 7"/>
                <a:gd name="T11" fmla="*/ 2147483647 h 10"/>
                <a:gd name="T12" fmla="*/ 355731917 w 7"/>
                <a:gd name="T13" fmla="*/ 2147483647 h 10"/>
                <a:gd name="T14" fmla="*/ 355731917 w 7"/>
                <a:gd name="T15" fmla="*/ 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10"/>
                <a:gd name="T26" fmla="*/ 7 w 7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10">
                  <a:moveTo>
                    <a:pt x="7" y="0"/>
                  </a:moveTo>
                  <a:cubicBezTo>
                    <a:pt x="5" y="0"/>
                    <a:pt x="3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10"/>
                    <a:pt x="5" y="9"/>
                    <a:pt x="6" y="9"/>
                  </a:cubicBezTo>
                  <a:cubicBezTo>
                    <a:pt x="6" y="9"/>
                    <a:pt x="6" y="8"/>
                    <a:pt x="7" y="8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C76A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215"/>
            <p:cNvSpPr>
              <a:spLocks/>
            </p:cNvSpPr>
            <p:nvPr/>
          </p:nvSpPr>
          <p:spPr bwMode="auto">
            <a:xfrm>
              <a:off x="815" y="1523"/>
              <a:ext cx="100" cy="1397"/>
            </a:xfrm>
            <a:custGeom>
              <a:avLst/>
              <a:gdLst>
                <a:gd name="T0" fmla="*/ 2147483647 w 40"/>
                <a:gd name="T1" fmla="*/ 1336179074 h 524"/>
                <a:gd name="T2" fmla="*/ 2147483647 w 40"/>
                <a:gd name="T3" fmla="*/ 2147483647 h 524"/>
                <a:gd name="T4" fmla="*/ 0 w 40"/>
                <a:gd name="T5" fmla="*/ 2147483647 h 524"/>
                <a:gd name="T6" fmla="*/ 2147483647 w 40"/>
                <a:gd name="T7" fmla="*/ 2147483647 h 524"/>
                <a:gd name="T8" fmla="*/ 2147483647 w 40"/>
                <a:gd name="T9" fmla="*/ 0 h 5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524"/>
                <a:gd name="T17" fmla="*/ 40 w 40"/>
                <a:gd name="T18" fmla="*/ 524 h 5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524">
                  <a:moveTo>
                    <a:pt x="35" y="4"/>
                  </a:moveTo>
                  <a:cubicBezTo>
                    <a:pt x="35" y="24"/>
                    <a:pt x="35" y="492"/>
                    <a:pt x="35" y="504"/>
                  </a:cubicBezTo>
                  <a:cubicBezTo>
                    <a:pt x="35" y="516"/>
                    <a:pt x="14" y="524"/>
                    <a:pt x="0" y="524"/>
                  </a:cubicBezTo>
                  <a:cubicBezTo>
                    <a:pt x="13" y="524"/>
                    <a:pt x="40" y="524"/>
                    <a:pt x="40" y="505"/>
                  </a:cubicBezTo>
                  <a:cubicBezTo>
                    <a:pt x="40" y="486"/>
                    <a:pt x="40" y="14"/>
                    <a:pt x="40" y="0"/>
                  </a:cubicBezTo>
                </a:path>
              </a:pathLst>
            </a:custGeom>
            <a:solidFill>
              <a:srgbClr val="9FC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216"/>
            <p:cNvSpPr>
              <a:spLocks/>
            </p:cNvSpPr>
            <p:nvPr/>
          </p:nvSpPr>
          <p:spPr bwMode="auto">
            <a:xfrm>
              <a:off x="902" y="2171"/>
              <a:ext cx="13" cy="21"/>
            </a:xfrm>
            <a:custGeom>
              <a:avLst/>
              <a:gdLst>
                <a:gd name="T0" fmla="*/ 0 w 5"/>
                <a:gd name="T1" fmla="*/ 1920739724 h 8"/>
                <a:gd name="T2" fmla="*/ 997892765 w 5"/>
                <a:gd name="T3" fmla="*/ 1641789969 h 8"/>
                <a:gd name="T4" fmla="*/ 997892765 w 5"/>
                <a:gd name="T5" fmla="*/ 278717495 h 8"/>
                <a:gd name="T6" fmla="*/ 0 w 5"/>
                <a:gd name="T7" fmla="*/ 0 h 8"/>
                <a:gd name="T8" fmla="*/ 0 w 5"/>
                <a:gd name="T9" fmla="*/ 192073972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8"/>
                <a:gd name="T17" fmla="*/ 5 w 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8">
                  <a:moveTo>
                    <a:pt x="0" y="8"/>
                  </a:moveTo>
                  <a:cubicBezTo>
                    <a:pt x="2" y="8"/>
                    <a:pt x="4" y="7"/>
                    <a:pt x="5" y="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D18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217"/>
            <p:cNvSpPr>
              <a:spLocks/>
            </p:cNvSpPr>
            <p:nvPr/>
          </p:nvSpPr>
          <p:spPr bwMode="auto">
            <a:xfrm>
              <a:off x="815" y="2189"/>
              <a:ext cx="100" cy="731"/>
            </a:xfrm>
            <a:custGeom>
              <a:avLst/>
              <a:gdLst>
                <a:gd name="T0" fmla="*/ 2147483647 w 40"/>
                <a:gd name="T1" fmla="*/ 0 h 274"/>
                <a:gd name="T2" fmla="*/ 2147483647 w 40"/>
                <a:gd name="T3" fmla="*/ 368335219 h 274"/>
                <a:gd name="T4" fmla="*/ 2147483647 w 40"/>
                <a:gd name="T5" fmla="*/ 2147483647 h 274"/>
                <a:gd name="T6" fmla="*/ 0 w 40"/>
                <a:gd name="T7" fmla="*/ 2147483647 h 274"/>
                <a:gd name="T8" fmla="*/ 2147483647 w 40"/>
                <a:gd name="T9" fmla="*/ 2147483647 h 274"/>
                <a:gd name="T10" fmla="*/ 2147483647 w 40"/>
                <a:gd name="T11" fmla="*/ 0 h 2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274"/>
                <a:gd name="T20" fmla="*/ 40 w 40"/>
                <a:gd name="T21" fmla="*/ 274 h 27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274">
                  <a:moveTo>
                    <a:pt x="40" y="0"/>
                  </a:moveTo>
                  <a:cubicBezTo>
                    <a:pt x="39" y="0"/>
                    <a:pt x="37" y="1"/>
                    <a:pt x="35" y="1"/>
                  </a:cubicBezTo>
                  <a:cubicBezTo>
                    <a:pt x="35" y="254"/>
                    <a:pt x="35" y="254"/>
                    <a:pt x="35" y="254"/>
                  </a:cubicBezTo>
                  <a:cubicBezTo>
                    <a:pt x="35" y="266"/>
                    <a:pt x="14" y="274"/>
                    <a:pt x="0" y="274"/>
                  </a:cubicBezTo>
                  <a:cubicBezTo>
                    <a:pt x="13" y="274"/>
                    <a:pt x="40" y="274"/>
                    <a:pt x="40" y="255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C60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218"/>
            <p:cNvSpPr>
              <a:spLocks/>
            </p:cNvSpPr>
            <p:nvPr/>
          </p:nvSpPr>
          <p:spPr bwMode="auto">
            <a:xfrm>
              <a:off x="700" y="1608"/>
              <a:ext cx="192" cy="35"/>
            </a:xfrm>
            <a:custGeom>
              <a:avLst/>
              <a:gdLst>
                <a:gd name="T0" fmla="*/ 0 w 77"/>
                <a:gd name="T1" fmla="*/ 0 h 13"/>
                <a:gd name="T2" fmla="*/ 2147483647 w 77"/>
                <a:gd name="T3" fmla="*/ 2147483647 h 13"/>
                <a:gd name="T4" fmla="*/ 2147483647 w 77"/>
                <a:gd name="T5" fmla="*/ 0 h 13"/>
                <a:gd name="T6" fmla="*/ 0 60000 65536"/>
                <a:gd name="T7" fmla="*/ 0 60000 65536"/>
                <a:gd name="T8" fmla="*/ 0 60000 65536"/>
                <a:gd name="T9" fmla="*/ 0 w 77"/>
                <a:gd name="T10" fmla="*/ 0 h 13"/>
                <a:gd name="T11" fmla="*/ 77 w 77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" h="13">
                  <a:moveTo>
                    <a:pt x="0" y="0"/>
                  </a:moveTo>
                  <a:cubicBezTo>
                    <a:pt x="8" y="7"/>
                    <a:pt x="42" y="13"/>
                    <a:pt x="76" y="9"/>
                  </a:cubicBezTo>
                  <a:cubicBezTo>
                    <a:pt x="77" y="0"/>
                    <a:pt x="77" y="0"/>
                    <a:pt x="77" y="0"/>
                  </a:cubicBezTo>
                </a:path>
              </a:pathLst>
            </a:custGeom>
            <a:solidFill>
              <a:srgbClr val="88BC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0" name="Freeform 219"/>
            <p:cNvSpPr>
              <a:spLocks/>
            </p:cNvSpPr>
            <p:nvPr/>
          </p:nvSpPr>
          <p:spPr bwMode="auto">
            <a:xfrm>
              <a:off x="700" y="2163"/>
              <a:ext cx="227" cy="37"/>
            </a:xfrm>
            <a:custGeom>
              <a:avLst/>
              <a:gdLst>
                <a:gd name="T0" fmla="*/ 0 w 91"/>
                <a:gd name="T1" fmla="*/ 1976599507 h 14"/>
                <a:gd name="T2" fmla="*/ 2147483647 w 91"/>
                <a:gd name="T3" fmla="*/ 2147483647 h 14"/>
                <a:gd name="T4" fmla="*/ 2147483647 w 91"/>
                <a:gd name="T5" fmla="*/ 2147483647 h 14"/>
                <a:gd name="T6" fmla="*/ 2147483647 w 91"/>
                <a:gd name="T7" fmla="*/ 1976599507 h 14"/>
                <a:gd name="T8" fmla="*/ 2147483647 w 91"/>
                <a:gd name="T9" fmla="*/ 0 h 14"/>
                <a:gd name="T10" fmla="*/ 0 w 91"/>
                <a:gd name="T11" fmla="*/ 1976599507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1"/>
                <a:gd name="T19" fmla="*/ 0 h 14"/>
                <a:gd name="T20" fmla="*/ 91 w 91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1" h="14">
                  <a:moveTo>
                    <a:pt x="0" y="7"/>
                  </a:moveTo>
                  <a:cubicBezTo>
                    <a:pt x="1" y="11"/>
                    <a:pt x="21" y="14"/>
                    <a:pt x="46" y="14"/>
                  </a:cubicBezTo>
                  <a:cubicBezTo>
                    <a:pt x="69" y="14"/>
                    <a:pt x="89" y="11"/>
                    <a:pt x="91" y="8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0" y="3"/>
                    <a:pt x="70" y="0"/>
                    <a:pt x="45" y="0"/>
                  </a:cubicBezTo>
                  <a:cubicBezTo>
                    <a:pt x="22" y="0"/>
                    <a:pt x="2" y="3"/>
                    <a:pt x="0" y="7"/>
                  </a:cubicBezTo>
                </a:path>
              </a:pathLst>
            </a:custGeom>
            <a:noFill/>
            <a:ln w="4763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1" name="Freeform 220"/>
            <p:cNvSpPr>
              <a:spLocks/>
            </p:cNvSpPr>
            <p:nvPr/>
          </p:nvSpPr>
          <p:spPr bwMode="auto">
            <a:xfrm>
              <a:off x="930" y="1573"/>
              <a:ext cx="1" cy="1323"/>
            </a:xfrm>
            <a:custGeom>
              <a:avLst/>
              <a:gdLst>
                <a:gd name="T0" fmla="*/ 0 w 1"/>
                <a:gd name="T1" fmla="*/ 1323 h 1323"/>
                <a:gd name="T2" fmla="*/ 0 w 1"/>
                <a:gd name="T3" fmla="*/ 1323 h 1323"/>
                <a:gd name="T4" fmla="*/ 0 w 1"/>
                <a:gd name="T5" fmla="*/ 0 h 1323"/>
                <a:gd name="T6" fmla="*/ 0 60000 65536"/>
                <a:gd name="T7" fmla="*/ 0 60000 65536"/>
                <a:gd name="T8" fmla="*/ 0 60000 65536"/>
                <a:gd name="T9" fmla="*/ 0 w 1"/>
                <a:gd name="T10" fmla="*/ 0 h 1323"/>
                <a:gd name="T11" fmla="*/ 1 w 1"/>
                <a:gd name="T12" fmla="*/ 1323 h 132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323">
                  <a:moveTo>
                    <a:pt x="0" y="1323"/>
                  </a:moveTo>
                  <a:lnTo>
                    <a:pt x="0" y="1323"/>
                  </a:lnTo>
                  <a:lnTo>
                    <a:pt x="0" y="0"/>
                  </a:ln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2" name="Freeform 221"/>
            <p:cNvSpPr>
              <a:spLocks/>
            </p:cNvSpPr>
            <p:nvPr/>
          </p:nvSpPr>
          <p:spPr bwMode="auto">
            <a:xfrm>
              <a:off x="697" y="1573"/>
              <a:ext cx="1" cy="1323"/>
            </a:xfrm>
            <a:custGeom>
              <a:avLst/>
              <a:gdLst>
                <a:gd name="T0" fmla="*/ 0 w 1"/>
                <a:gd name="T1" fmla="*/ 0 h 1323"/>
                <a:gd name="T2" fmla="*/ 0 w 1"/>
                <a:gd name="T3" fmla="*/ 1323 h 1323"/>
                <a:gd name="T4" fmla="*/ 0 w 1"/>
                <a:gd name="T5" fmla="*/ 1323 h 1323"/>
                <a:gd name="T6" fmla="*/ 0 w 1"/>
                <a:gd name="T7" fmla="*/ 1323 h 13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323"/>
                <a:gd name="T14" fmla="*/ 1 w 1"/>
                <a:gd name="T15" fmla="*/ 1323 h 13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323">
                  <a:moveTo>
                    <a:pt x="0" y="0"/>
                  </a:moveTo>
                  <a:lnTo>
                    <a:pt x="0" y="1323"/>
                  </a:ln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3" name="Freeform 222"/>
            <p:cNvSpPr>
              <a:spLocks/>
            </p:cNvSpPr>
            <p:nvPr/>
          </p:nvSpPr>
          <p:spPr bwMode="auto">
            <a:xfrm>
              <a:off x="697" y="2896"/>
              <a:ext cx="233" cy="272"/>
            </a:xfrm>
            <a:custGeom>
              <a:avLst/>
              <a:gdLst>
                <a:gd name="T0" fmla="*/ 0 w 93"/>
                <a:gd name="T1" fmla="*/ 0 h 102"/>
                <a:gd name="T2" fmla="*/ 0 w 93"/>
                <a:gd name="T3" fmla="*/ 0 h 102"/>
                <a:gd name="T4" fmla="*/ 2147483647 w 93"/>
                <a:gd name="T5" fmla="*/ 2147483647 h 102"/>
                <a:gd name="T6" fmla="*/ 2147483647 w 93"/>
                <a:gd name="T7" fmla="*/ 2147483647 h 102"/>
                <a:gd name="T8" fmla="*/ 2147483647 w 93"/>
                <a:gd name="T9" fmla="*/ 2147483647 h 102"/>
                <a:gd name="T10" fmla="*/ 2147483647 w 93"/>
                <a:gd name="T11" fmla="*/ 0 h 102"/>
                <a:gd name="T12" fmla="*/ 2147483647 w 93"/>
                <a:gd name="T13" fmla="*/ 0 h 1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3"/>
                <a:gd name="T22" fmla="*/ 0 h 102"/>
                <a:gd name="T23" fmla="*/ 93 w 93"/>
                <a:gd name="T24" fmla="*/ 102 h 1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3" h="10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27" y="86"/>
                    <a:pt x="37" y="97"/>
                  </a:cubicBezTo>
                  <a:cubicBezTo>
                    <a:pt x="40" y="100"/>
                    <a:pt x="41" y="102"/>
                    <a:pt x="47" y="102"/>
                  </a:cubicBezTo>
                  <a:cubicBezTo>
                    <a:pt x="52" y="102"/>
                    <a:pt x="53" y="100"/>
                    <a:pt x="56" y="97"/>
                  </a:cubicBezTo>
                  <a:cubicBezTo>
                    <a:pt x="66" y="86"/>
                    <a:pt x="93" y="2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4" name="Freeform 223"/>
            <p:cNvSpPr>
              <a:spLocks/>
            </p:cNvSpPr>
            <p:nvPr/>
          </p:nvSpPr>
          <p:spPr bwMode="auto">
            <a:xfrm>
              <a:off x="815" y="2901"/>
              <a:ext cx="112" cy="30"/>
            </a:xfrm>
            <a:custGeom>
              <a:avLst/>
              <a:gdLst>
                <a:gd name="T0" fmla="*/ 0 w 45"/>
                <a:gd name="T1" fmla="*/ 2147483647 h 11"/>
                <a:gd name="T2" fmla="*/ 2147483647 w 45"/>
                <a:gd name="T3" fmla="*/ 0 h 11"/>
                <a:gd name="T4" fmla="*/ 0 60000 65536"/>
                <a:gd name="T5" fmla="*/ 0 60000 65536"/>
                <a:gd name="T6" fmla="*/ 0 w 45"/>
                <a:gd name="T7" fmla="*/ 0 h 11"/>
                <a:gd name="T8" fmla="*/ 45 w 45"/>
                <a:gd name="T9" fmla="*/ 11 h 1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5" h="11">
                  <a:moveTo>
                    <a:pt x="0" y="11"/>
                  </a:moveTo>
                  <a:cubicBezTo>
                    <a:pt x="29" y="11"/>
                    <a:pt x="42" y="4"/>
                    <a:pt x="45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5" name="Freeform 224"/>
            <p:cNvSpPr>
              <a:spLocks/>
            </p:cNvSpPr>
            <p:nvPr/>
          </p:nvSpPr>
          <p:spPr bwMode="auto">
            <a:xfrm>
              <a:off x="832" y="1715"/>
              <a:ext cx="98" cy="5"/>
            </a:xfrm>
            <a:custGeom>
              <a:avLst/>
              <a:gdLst>
                <a:gd name="T0" fmla="*/ 0 w 39"/>
                <a:gd name="T1" fmla="*/ 174044317 h 2"/>
                <a:gd name="T2" fmla="*/ 2147483647 w 39"/>
                <a:gd name="T3" fmla="*/ 0 h 2"/>
                <a:gd name="T4" fmla="*/ 0 60000 65536"/>
                <a:gd name="T5" fmla="*/ 0 60000 65536"/>
                <a:gd name="T6" fmla="*/ 0 w 39"/>
                <a:gd name="T7" fmla="*/ 0 h 2"/>
                <a:gd name="T8" fmla="*/ 39 w 39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9" h="2">
                  <a:moveTo>
                    <a:pt x="0" y="2"/>
                  </a:moveTo>
                  <a:cubicBezTo>
                    <a:pt x="19" y="2"/>
                    <a:pt x="29" y="1"/>
                    <a:pt x="39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6" name="Freeform 225"/>
            <p:cNvSpPr>
              <a:spLocks/>
            </p:cNvSpPr>
            <p:nvPr/>
          </p:nvSpPr>
          <p:spPr bwMode="auto">
            <a:xfrm>
              <a:off x="777" y="1704"/>
              <a:ext cx="13" cy="35"/>
            </a:xfrm>
            <a:custGeom>
              <a:avLst/>
              <a:gdLst>
                <a:gd name="T0" fmla="*/ 8 w 13"/>
                <a:gd name="T1" fmla="*/ 3 h 35"/>
                <a:gd name="T2" fmla="*/ 8 w 13"/>
                <a:gd name="T3" fmla="*/ 3 h 35"/>
                <a:gd name="T4" fmla="*/ 3 w 13"/>
                <a:gd name="T5" fmla="*/ 8 h 35"/>
                <a:gd name="T6" fmla="*/ 0 w 13"/>
                <a:gd name="T7" fmla="*/ 3 h 35"/>
                <a:gd name="T8" fmla="*/ 8 w 13"/>
                <a:gd name="T9" fmla="*/ 0 h 35"/>
                <a:gd name="T10" fmla="*/ 13 w 13"/>
                <a:gd name="T11" fmla="*/ 0 h 35"/>
                <a:gd name="T12" fmla="*/ 13 w 13"/>
                <a:gd name="T13" fmla="*/ 35 h 35"/>
                <a:gd name="T14" fmla="*/ 8 w 13"/>
                <a:gd name="T15" fmla="*/ 35 h 35"/>
                <a:gd name="T16" fmla="*/ 8 w 13"/>
                <a:gd name="T17" fmla="*/ 3 h 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"/>
                <a:gd name="T28" fmla="*/ 0 h 35"/>
                <a:gd name="T29" fmla="*/ 13 w 13"/>
                <a:gd name="T30" fmla="*/ 35 h 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" h="35">
                  <a:moveTo>
                    <a:pt x="8" y="3"/>
                  </a:moveTo>
                  <a:lnTo>
                    <a:pt x="8" y="3"/>
                  </a:lnTo>
                  <a:lnTo>
                    <a:pt x="3" y="8"/>
                  </a:lnTo>
                  <a:lnTo>
                    <a:pt x="0" y="3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3" y="35"/>
                  </a:lnTo>
                  <a:lnTo>
                    <a:pt x="8" y="35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7" name="Freeform 226"/>
            <p:cNvSpPr>
              <a:spLocks/>
            </p:cNvSpPr>
            <p:nvPr/>
          </p:nvSpPr>
          <p:spPr bwMode="auto">
            <a:xfrm>
              <a:off x="800" y="1704"/>
              <a:ext cx="20" cy="35"/>
            </a:xfrm>
            <a:custGeom>
              <a:avLst/>
              <a:gdLst>
                <a:gd name="T0" fmla="*/ 97559593 w 8"/>
                <a:gd name="T1" fmla="*/ 2147483647 h 13"/>
                <a:gd name="T2" fmla="*/ 290552421 w 8"/>
                <a:gd name="T3" fmla="*/ 2147483647 h 13"/>
                <a:gd name="T4" fmla="*/ 535360545 w 8"/>
                <a:gd name="T5" fmla="*/ 2147483647 h 13"/>
                <a:gd name="T6" fmla="*/ 290552421 w 8"/>
                <a:gd name="T7" fmla="*/ 2147483647 h 13"/>
                <a:gd name="T8" fmla="*/ 174044317 w 8"/>
                <a:gd name="T9" fmla="*/ 2147483647 h 13"/>
                <a:gd name="T10" fmla="*/ 174044317 w 8"/>
                <a:gd name="T11" fmla="*/ 1927205145 h 13"/>
                <a:gd name="T12" fmla="*/ 290552421 w 8"/>
                <a:gd name="T13" fmla="*/ 1927205145 h 13"/>
                <a:gd name="T14" fmla="*/ 535360545 w 8"/>
                <a:gd name="T15" fmla="*/ 1211386475 h 13"/>
                <a:gd name="T16" fmla="*/ 360296948 w 8"/>
                <a:gd name="T17" fmla="*/ 449943671 h 13"/>
                <a:gd name="T18" fmla="*/ 97559593 w 8"/>
                <a:gd name="T19" fmla="*/ 715819187 h 13"/>
                <a:gd name="T20" fmla="*/ 97559593 w 8"/>
                <a:gd name="T21" fmla="*/ 0 h 13"/>
                <a:gd name="T22" fmla="*/ 360296948 w 8"/>
                <a:gd name="T23" fmla="*/ 0 h 13"/>
                <a:gd name="T24" fmla="*/ 726380774 w 8"/>
                <a:gd name="T25" fmla="*/ 1211386475 h 13"/>
                <a:gd name="T26" fmla="*/ 465628098 w 8"/>
                <a:gd name="T27" fmla="*/ 2147483647 h 13"/>
                <a:gd name="T28" fmla="*/ 465628098 w 8"/>
                <a:gd name="T29" fmla="*/ 2147483647 h 13"/>
                <a:gd name="T30" fmla="*/ 726380774 w 8"/>
                <a:gd name="T31" fmla="*/ 2147483647 h 13"/>
                <a:gd name="T32" fmla="*/ 360296948 w 8"/>
                <a:gd name="T33" fmla="*/ 2147483647 h 13"/>
                <a:gd name="T34" fmla="*/ 0 w 8"/>
                <a:gd name="T35" fmla="*/ 2147483647 h 13"/>
                <a:gd name="T36" fmla="*/ 97559593 w 8"/>
                <a:gd name="T37" fmla="*/ 2147483647 h 1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"/>
                <a:gd name="T58" fmla="*/ 0 h 13"/>
                <a:gd name="T59" fmla="*/ 8 w 8"/>
                <a:gd name="T60" fmla="*/ 13 h 1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" h="13">
                  <a:moveTo>
                    <a:pt x="1" y="11"/>
                  </a:moveTo>
                  <a:cubicBezTo>
                    <a:pt x="1" y="11"/>
                    <a:pt x="2" y="11"/>
                    <a:pt x="3" y="11"/>
                  </a:cubicBezTo>
                  <a:cubicBezTo>
                    <a:pt x="6" y="11"/>
                    <a:pt x="6" y="10"/>
                    <a:pt x="6" y="9"/>
                  </a:cubicBezTo>
                  <a:cubicBezTo>
                    <a:pt x="6" y="7"/>
                    <a:pt x="5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6" y="4"/>
                    <a:pt x="6" y="3"/>
                  </a:cubicBezTo>
                  <a:cubicBezTo>
                    <a:pt x="6" y="2"/>
                    <a:pt x="5" y="1"/>
                    <a:pt x="4" y="1"/>
                  </a:cubicBezTo>
                  <a:cubicBezTo>
                    <a:pt x="3" y="1"/>
                    <a:pt x="2" y="1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7" y="0"/>
                    <a:pt x="8" y="1"/>
                    <a:pt x="8" y="3"/>
                  </a:cubicBezTo>
                  <a:cubicBezTo>
                    <a:pt x="8" y="4"/>
                    <a:pt x="7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7" y="6"/>
                    <a:pt x="8" y="7"/>
                    <a:pt x="8" y="9"/>
                  </a:cubicBezTo>
                  <a:cubicBezTo>
                    <a:pt x="8" y="11"/>
                    <a:pt x="7" y="13"/>
                    <a:pt x="4" y="13"/>
                  </a:cubicBezTo>
                  <a:cubicBezTo>
                    <a:pt x="2" y="13"/>
                    <a:pt x="1" y="12"/>
                    <a:pt x="0" y="12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8" name="Freeform 227"/>
            <p:cNvSpPr>
              <a:spLocks/>
            </p:cNvSpPr>
            <p:nvPr/>
          </p:nvSpPr>
          <p:spPr bwMode="auto">
            <a:xfrm>
              <a:off x="777" y="1805"/>
              <a:ext cx="13" cy="32"/>
            </a:xfrm>
            <a:custGeom>
              <a:avLst/>
              <a:gdLst>
                <a:gd name="T0" fmla="*/ 8 w 13"/>
                <a:gd name="T1" fmla="*/ 3 h 32"/>
                <a:gd name="T2" fmla="*/ 8 w 13"/>
                <a:gd name="T3" fmla="*/ 3 h 32"/>
                <a:gd name="T4" fmla="*/ 3 w 13"/>
                <a:gd name="T5" fmla="*/ 6 h 32"/>
                <a:gd name="T6" fmla="*/ 0 w 13"/>
                <a:gd name="T7" fmla="*/ 3 h 32"/>
                <a:gd name="T8" fmla="*/ 8 w 13"/>
                <a:gd name="T9" fmla="*/ 0 h 32"/>
                <a:gd name="T10" fmla="*/ 13 w 13"/>
                <a:gd name="T11" fmla="*/ 0 h 32"/>
                <a:gd name="T12" fmla="*/ 13 w 13"/>
                <a:gd name="T13" fmla="*/ 32 h 32"/>
                <a:gd name="T14" fmla="*/ 8 w 13"/>
                <a:gd name="T15" fmla="*/ 32 h 32"/>
                <a:gd name="T16" fmla="*/ 8 w 13"/>
                <a:gd name="T17" fmla="*/ 3 h 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"/>
                <a:gd name="T28" fmla="*/ 0 h 32"/>
                <a:gd name="T29" fmla="*/ 13 w 13"/>
                <a:gd name="T30" fmla="*/ 32 h 3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" h="32">
                  <a:moveTo>
                    <a:pt x="8" y="3"/>
                  </a:moveTo>
                  <a:lnTo>
                    <a:pt x="8" y="3"/>
                  </a:lnTo>
                  <a:lnTo>
                    <a:pt x="3" y="6"/>
                  </a:lnTo>
                  <a:lnTo>
                    <a:pt x="0" y="3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3" y="32"/>
                  </a:lnTo>
                  <a:lnTo>
                    <a:pt x="8" y="3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9" name="Freeform 228"/>
            <p:cNvSpPr>
              <a:spLocks/>
            </p:cNvSpPr>
            <p:nvPr/>
          </p:nvSpPr>
          <p:spPr bwMode="auto">
            <a:xfrm>
              <a:off x="800" y="1803"/>
              <a:ext cx="20" cy="34"/>
            </a:xfrm>
            <a:custGeom>
              <a:avLst/>
              <a:gdLst>
                <a:gd name="T0" fmla="*/ 0 w 8"/>
                <a:gd name="T1" fmla="*/ 2147483647 h 13"/>
                <a:gd name="T2" fmla="*/ 0 w 8"/>
                <a:gd name="T3" fmla="*/ 2147483647 h 13"/>
                <a:gd name="T4" fmla="*/ 174044317 w 8"/>
                <a:gd name="T5" fmla="*/ 2147483647 h 13"/>
                <a:gd name="T6" fmla="*/ 535360545 w 8"/>
                <a:gd name="T7" fmla="*/ 854062676 h 13"/>
                <a:gd name="T8" fmla="*/ 360296948 w 8"/>
                <a:gd name="T9" fmla="*/ 426733059 h 13"/>
                <a:gd name="T10" fmla="*/ 97559593 w 8"/>
                <a:gd name="T11" fmla="*/ 690901055 h 13"/>
                <a:gd name="T12" fmla="*/ 97559593 w 8"/>
                <a:gd name="T13" fmla="*/ 426733059 h 13"/>
                <a:gd name="T14" fmla="*/ 360296948 w 8"/>
                <a:gd name="T15" fmla="*/ 0 h 13"/>
                <a:gd name="T16" fmla="*/ 726380774 w 8"/>
                <a:gd name="T17" fmla="*/ 854062676 h 13"/>
                <a:gd name="T18" fmla="*/ 360296948 w 8"/>
                <a:gd name="T19" fmla="*/ 2147483647 h 13"/>
                <a:gd name="T20" fmla="*/ 290552421 w 8"/>
                <a:gd name="T21" fmla="*/ 2147483647 h 13"/>
                <a:gd name="T22" fmla="*/ 290552421 w 8"/>
                <a:gd name="T23" fmla="*/ 2147483647 h 13"/>
                <a:gd name="T24" fmla="*/ 726380774 w 8"/>
                <a:gd name="T25" fmla="*/ 2147483647 h 13"/>
                <a:gd name="T26" fmla="*/ 726380774 w 8"/>
                <a:gd name="T27" fmla="*/ 2147483647 h 13"/>
                <a:gd name="T28" fmla="*/ 0 w 8"/>
                <a:gd name="T29" fmla="*/ 2147483647 h 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13"/>
                <a:gd name="T47" fmla="*/ 8 w 8"/>
                <a:gd name="T48" fmla="*/ 13 h 1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13">
                  <a:moveTo>
                    <a:pt x="0" y="13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5" y="8"/>
                    <a:pt x="6" y="6"/>
                    <a:pt x="6" y="4"/>
                  </a:cubicBezTo>
                  <a:cubicBezTo>
                    <a:pt x="6" y="3"/>
                    <a:pt x="6" y="2"/>
                    <a:pt x="4" y="2"/>
                  </a:cubicBezTo>
                  <a:cubicBezTo>
                    <a:pt x="3" y="2"/>
                    <a:pt x="2" y="2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6" y="8"/>
                    <a:pt x="4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0" name="Freeform 229"/>
            <p:cNvSpPr>
              <a:spLocks/>
            </p:cNvSpPr>
            <p:nvPr/>
          </p:nvSpPr>
          <p:spPr bwMode="auto">
            <a:xfrm>
              <a:off x="777" y="1907"/>
              <a:ext cx="13" cy="34"/>
            </a:xfrm>
            <a:custGeom>
              <a:avLst/>
              <a:gdLst>
                <a:gd name="T0" fmla="*/ 8 w 13"/>
                <a:gd name="T1" fmla="*/ 2 h 34"/>
                <a:gd name="T2" fmla="*/ 8 w 13"/>
                <a:gd name="T3" fmla="*/ 2 h 34"/>
                <a:gd name="T4" fmla="*/ 3 w 13"/>
                <a:gd name="T5" fmla="*/ 8 h 34"/>
                <a:gd name="T6" fmla="*/ 0 w 13"/>
                <a:gd name="T7" fmla="*/ 2 h 34"/>
                <a:gd name="T8" fmla="*/ 8 w 13"/>
                <a:gd name="T9" fmla="*/ 0 h 34"/>
                <a:gd name="T10" fmla="*/ 13 w 13"/>
                <a:gd name="T11" fmla="*/ 0 h 34"/>
                <a:gd name="T12" fmla="*/ 13 w 13"/>
                <a:gd name="T13" fmla="*/ 34 h 34"/>
                <a:gd name="T14" fmla="*/ 8 w 13"/>
                <a:gd name="T15" fmla="*/ 34 h 34"/>
                <a:gd name="T16" fmla="*/ 8 w 13"/>
                <a:gd name="T17" fmla="*/ 2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"/>
                <a:gd name="T28" fmla="*/ 0 h 34"/>
                <a:gd name="T29" fmla="*/ 13 w 13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" h="34">
                  <a:moveTo>
                    <a:pt x="8" y="2"/>
                  </a:moveTo>
                  <a:lnTo>
                    <a:pt x="8" y="2"/>
                  </a:lnTo>
                  <a:lnTo>
                    <a:pt x="3" y="8"/>
                  </a:lnTo>
                  <a:lnTo>
                    <a:pt x="0" y="2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3" y="34"/>
                  </a:lnTo>
                  <a:lnTo>
                    <a:pt x="8" y="34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1" name="Freeform 230"/>
            <p:cNvSpPr>
              <a:spLocks/>
            </p:cNvSpPr>
            <p:nvPr/>
          </p:nvSpPr>
          <p:spPr bwMode="auto">
            <a:xfrm>
              <a:off x="802" y="1907"/>
              <a:ext cx="13" cy="34"/>
            </a:xfrm>
            <a:custGeom>
              <a:avLst/>
              <a:gdLst>
                <a:gd name="T0" fmla="*/ 8 w 13"/>
                <a:gd name="T1" fmla="*/ 2 h 34"/>
                <a:gd name="T2" fmla="*/ 8 w 13"/>
                <a:gd name="T3" fmla="*/ 2 h 34"/>
                <a:gd name="T4" fmla="*/ 3 w 13"/>
                <a:gd name="T5" fmla="*/ 8 h 34"/>
                <a:gd name="T6" fmla="*/ 0 w 13"/>
                <a:gd name="T7" fmla="*/ 2 h 34"/>
                <a:gd name="T8" fmla="*/ 8 w 13"/>
                <a:gd name="T9" fmla="*/ 0 h 34"/>
                <a:gd name="T10" fmla="*/ 13 w 13"/>
                <a:gd name="T11" fmla="*/ 0 h 34"/>
                <a:gd name="T12" fmla="*/ 13 w 13"/>
                <a:gd name="T13" fmla="*/ 34 h 34"/>
                <a:gd name="T14" fmla="*/ 8 w 13"/>
                <a:gd name="T15" fmla="*/ 34 h 34"/>
                <a:gd name="T16" fmla="*/ 8 w 13"/>
                <a:gd name="T17" fmla="*/ 2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"/>
                <a:gd name="T28" fmla="*/ 0 h 34"/>
                <a:gd name="T29" fmla="*/ 13 w 13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" h="34">
                  <a:moveTo>
                    <a:pt x="8" y="2"/>
                  </a:moveTo>
                  <a:lnTo>
                    <a:pt x="8" y="2"/>
                  </a:lnTo>
                  <a:lnTo>
                    <a:pt x="3" y="8"/>
                  </a:lnTo>
                  <a:lnTo>
                    <a:pt x="0" y="2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3" y="34"/>
                  </a:lnTo>
                  <a:lnTo>
                    <a:pt x="8" y="34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2" name="Freeform 231"/>
            <p:cNvSpPr>
              <a:spLocks/>
            </p:cNvSpPr>
            <p:nvPr/>
          </p:nvSpPr>
          <p:spPr bwMode="auto">
            <a:xfrm>
              <a:off x="777" y="2008"/>
              <a:ext cx="13" cy="35"/>
            </a:xfrm>
            <a:custGeom>
              <a:avLst/>
              <a:gdLst>
                <a:gd name="T0" fmla="*/ 8 w 13"/>
                <a:gd name="T1" fmla="*/ 3 h 35"/>
                <a:gd name="T2" fmla="*/ 8 w 13"/>
                <a:gd name="T3" fmla="*/ 3 h 35"/>
                <a:gd name="T4" fmla="*/ 3 w 13"/>
                <a:gd name="T5" fmla="*/ 5 h 35"/>
                <a:gd name="T6" fmla="*/ 0 w 13"/>
                <a:gd name="T7" fmla="*/ 3 h 35"/>
                <a:gd name="T8" fmla="*/ 8 w 13"/>
                <a:gd name="T9" fmla="*/ 0 h 35"/>
                <a:gd name="T10" fmla="*/ 13 w 13"/>
                <a:gd name="T11" fmla="*/ 0 h 35"/>
                <a:gd name="T12" fmla="*/ 13 w 13"/>
                <a:gd name="T13" fmla="*/ 35 h 35"/>
                <a:gd name="T14" fmla="*/ 8 w 13"/>
                <a:gd name="T15" fmla="*/ 35 h 35"/>
                <a:gd name="T16" fmla="*/ 8 w 13"/>
                <a:gd name="T17" fmla="*/ 3 h 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"/>
                <a:gd name="T28" fmla="*/ 0 h 35"/>
                <a:gd name="T29" fmla="*/ 13 w 13"/>
                <a:gd name="T30" fmla="*/ 35 h 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" h="35">
                  <a:moveTo>
                    <a:pt x="8" y="3"/>
                  </a:moveTo>
                  <a:lnTo>
                    <a:pt x="8" y="3"/>
                  </a:lnTo>
                  <a:lnTo>
                    <a:pt x="3" y="5"/>
                  </a:lnTo>
                  <a:lnTo>
                    <a:pt x="0" y="3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3" y="35"/>
                  </a:lnTo>
                  <a:lnTo>
                    <a:pt x="8" y="35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3" name="Freeform 232"/>
            <p:cNvSpPr>
              <a:spLocks noEditPoints="1"/>
            </p:cNvSpPr>
            <p:nvPr/>
          </p:nvSpPr>
          <p:spPr bwMode="auto">
            <a:xfrm>
              <a:off x="800" y="2005"/>
              <a:ext cx="22" cy="38"/>
            </a:xfrm>
            <a:custGeom>
              <a:avLst/>
              <a:gdLst>
                <a:gd name="T0" fmla="*/ 233865181 w 9"/>
                <a:gd name="T1" fmla="*/ 2147483647 h 14"/>
                <a:gd name="T2" fmla="*/ 0 w 9"/>
                <a:gd name="T3" fmla="*/ 2147483647 h 14"/>
                <a:gd name="T4" fmla="*/ 282616847 w 9"/>
                <a:gd name="T5" fmla="*/ 0 h 14"/>
                <a:gd name="T6" fmla="*/ 525158903 w 9"/>
                <a:gd name="T7" fmla="*/ 2147483647 h 14"/>
                <a:gd name="T8" fmla="*/ 233865181 w 9"/>
                <a:gd name="T9" fmla="*/ 2147483647 h 14"/>
                <a:gd name="T10" fmla="*/ 233865181 w 9"/>
                <a:gd name="T11" fmla="*/ 2147483647 h 14"/>
                <a:gd name="T12" fmla="*/ 409551514 w 9"/>
                <a:gd name="T13" fmla="*/ 2147483647 h 14"/>
                <a:gd name="T14" fmla="*/ 233865181 w 9"/>
                <a:gd name="T15" fmla="*/ 895471537 h 14"/>
                <a:gd name="T16" fmla="*/ 115616033 w 9"/>
                <a:gd name="T17" fmla="*/ 2147483647 h 14"/>
                <a:gd name="T18" fmla="*/ 233865181 w 9"/>
                <a:gd name="T19" fmla="*/ 2147483647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"/>
                <a:gd name="T31" fmla="*/ 0 h 14"/>
                <a:gd name="T32" fmla="*/ 9 w 9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" h="14">
                  <a:moveTo>
                    <a:pt x="4" y="14"/>
                  </a:moveTo>
                  <a:cubicBezTo>
                    <a:pt x="2" y="14"/>
                    <a:pt x="0" y="11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7" y="0"/>
                    <a:pt x="9" y="3"/>
                    <a:pt x="9" y="7"/>
                  </a:cubicBezTo>
                  <a:cubicBezTo>
                    <a:pt x="9" y="11"/>
                    <a:pt x="7" y="14"/>
                    <a:pt x="4" y="14"/>
                  </a:cubicBezTo>
                  <a:close/>
                  <a:moveTo>
                    <a:pt x="4" y="12"/>
                  </a:moveTo>
                  <a:cubicBezTo>
                    <a:pt x="6" y="12"/>
                    <a:pt x="7" y="10"/>
                    <a:pt x="7" y="7"/>
                  </a:cubicBezTo>
                  <a:cubicBezTo>
                    <a:pt x="7" y="4"/>
                    <a:pt x="6" y="2"/>
                    <a:pt x="4" y="2"/>
                  </a:cubicBezTo>
                  <a:cubicBezTo>
                    <a:pt x="3" y="2"/>
                    <a:pt x="2" y="4"/>
                    <a:pt x="2" y="7"/>
                  </a:cubicBezTo>
                  <a:cubicBezTo>
                    <a:pt x="2" y="10"/>
                    <a:pt x="3" y="12"/>
                    <a:pt x="4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" name="Freeform 233"/>
            <p:cNvSpPr>
              <a:spLocks noEditPoints="1"/>
            </p:cNvSpPr>
            <p:nvPr/>
          </p:nvSpPr>
          <p:spPr bwMode="auto">
            <a:xfrm>
              <a:off x="800" y="2109"/>
              <a:ext cx="22" cy="38"/>
            </a:xfrm>
            <a:custGeom>
              <a:avLst/>
              <a:gdLst>
                <a:gd name="T0" fmla="*/ 47297496 w 9"/>
                <a:gd name="T1" fmla="*/ 2147483647 h 14"/>
                <a:gd name="T2" fmla="*/ 167543716 w 9"/>
                <a:gd name="T3" fmla="*/ 2147483647 h 14"/>
                <a:gd name="T4" fmla="*/ 282616847 w 9"/>
                <a:gd name="T5" fmla="*/ 2147483647 h 14"/>
                <a:gd name="T6" fmla="*/ 409551514 w 9"/>
                <a:gd name="T7" fmla="*/ 2147483647 h 14"/>
                <a:gd name="T8" fmla="*/ 409551514 w 9"/>
                <a:gd name="T9" fmla="*/ 2147483647 h 14"/>
                <a:gd name="T10" fmla="*/ 233865181 w 9"/>
                <a:gd name="T11" fmla="*/ 2147483647 h 14"/>
                <a:gd name="T12" fmla="*/ 0 w 9"/>
                <a:gd name="T13" fmla="*/ 2147483647 h 14"/>
                <a:gd name="T14" fmla="*/ 282616847 w 9"/>
                <a:gd name="T15" fmla="*/ 0 h 14"/>
                <a:gd name="T16" fmla="*/ 525158903 w 9"/>
                <a:gd name="T17" fmla="*/ 2147483647 h 14"/>
                <a:gd name="T18" fmla="*/ 409551514 w 9"/>
                <a:gd name="T19" fmla="*/ 2147483647 h 14"/>
                <a:gd name="T20" fmla="*/ 167543716 w 9"/>
                <a:gd name="T21" fmla="*/ 2147483647 h 14"/>
                <a:gd name="T22" fmla="*/ 47297496 w 9"/>
                <a:gd name="T23" fmla="*/ 2147483647 h 14"/>
                <a:gd name="T24" fmla="*/ 47297496 w 9"/>
                <a:gd name="T25" fmla="*/ 2147483647 h 14"/>
                <a:gd name="T26" fmla="*/ 233865181 w 9"/>
                <a:gd name="T27" fmla="*/ 895471537 h 14"/>
                <a:gd name="T28" fmla="*/ 115616033 w 9"/>
                <a:gd name="T29" fmla="*/ 2147483647 h 14"/>
                <a:gd name="T30" fmla="*/ 233865181 w 9"/>
                <a:gd name="T31" fmla="*/ 2147483647 h 14"/>
                <a:gd name="T32" fmla="*/ 409551514 w 9"/>
                <a:gd name="T33" fmla="*/ 2147483647 h 14"/>
                <a:gd name="T34" fmla="*/ 409551514 w 9"/>
                <a:gd name="T35" fmla="*/ 2147483647 h 14"/>
                <a:gd name="T36" fmla="*/ 233865181 w 9"/>
                <a:gd name="T37" fmla="*/ 895471537 h 1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"/>
                <a:gd name="T58" fmla="*/ 0 h 14"/>
                <a:gd name="T59" fmla="*/ 9 w 9"/>
                <a:gd name="T60" fmla="*/ 14 h 1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" h="14">
                  <a:moveTo>
                    <a:pt x="1" y="12"/>
                  </a:moveTo>
                  <a:cubicBezTo>
                    <a:pt x="2" y="12"/>
                    <a:pt x="2" y="12"/>
                    <a:pt x="3" y="12"/>
                  </a:cubicBezTo>
                  <a:cubicBezTo>
                    <a:pt x="4" y="12"/>
                    <a:pt x="5" y="11"/>
                    <a:pt x="5" y="11"/>
                  </a:cubicBezTo>
                  <a:cubicBezTo>
                    <a:pt x="6" y="10"/>
                    <a:pt x="7" y="9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8"/>
                    <a:pt x="5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6"/>
                  </a:cubicBezTo>
                  <a:cubicBezTo>
                    <a:pt x="9" y="8"/>
                    <a:pt x="8" y="10"/>
                    <a:pt x="7" y="12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2" y="13"/>
                    <a:pt x="2" y="14"/>
                    <a:pt x="1" y="14"/>
                  </a:cubicBezTo>
                  <a:lnTo>
                    <a:pt x="1" y="12"/>
                  </a:lnTo>
                  <a:close/>
                  <a:moveTo>
                    <a:pt x="4" y="2"/>
                  </a:moveTo>
                  <a:cubicBezTo>
                    <a:pt x="3" y="2"/>
                    <a:pt x="2" y="3"/>
                    <a:pt x="2" y="5"/>
                  </a:cubicBezTo>
                  <a:cubicBezTo>
                    <a:pt x="2" y="6"/>
                    <a:pt x="3" y="7"/>
                    <a:pt x="4" y="7"/>
                  </a:cubicBezTo>
                  <a:cubicBezTo>
                    <a:pt x="6" y="7"/>
                    <a:pt x="6" y="7"/>
                    <a:pt x="7" y="6"/>
                  </a:cubicBezTo>
                  <a:cubicBezTo>
                    <a:pt x="7" y="6"/>
                    <a:pt x="7" y="6"/>
                    <a:pt x="7" y="5"/>
                  </a:cubicBezTo>
                  <a:cubicBezTo>
                    <a:pt x="7" y="3"/>
                    <a:pt x="6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" name="Freeform 234"/>
            <p:cNvSpPr>
              <a:spLocks noEditPoints="1"/>
            </p:cNvSpPr>
            <p:nvPr/>
          </p:nvSpPr>
          <p:spPr bwMode="auto">
            <a:xfrm>
              <a:off x="800" y="2211"/>
              <a:ext cx="22" cy="34"/>
            </a:xfrm>
            <a:custGeom>
              <a:avLst/>
              <a:gdLst>
                <a:gd name="T0" fmla="*/ 282616847 w 9"/>
                <a:gd name="T1" fmla="*/ 0 h 13"/>
                <a:gd name="T2" fmla="*/ 475966220 w 9"/>
                <a:gd name="T3" fmla="*/ 690901055 h 13"/>
                <a:gd name="T4" fmla="*/ 357580691 w 9"/>
                <a:gd name="T5" fmla="*/ 1379642180 h 13"/>
                <a:gd name="T6" fmla="*/ 357580691 w 9"/>
                <a:gd name="T7" fmla="*/ 1379642180 h 13"/>
                <a:gd name="T8" fmla="*/ 525158903 w 9"/>
                <a:gd name="T9" fmla="*/ 2147483647 h 13"/>
                <a:gd name="T10" fmla="*/ 233865181 w 9"/>
                <a:gd name="T11" fmla="*/ 2147483647 h 13"/>
                <a:gd name="T12" fmla="*/ 0 w 9"/>
                <a:gd name="T13" fmla="*/ 2147483647 h 13"/>
                <a:gd name="T14" fmla="*/ 167543716 w 9"/>
                <a:gd name="T15" fmla="*/ 1379642180 h 13"/>
                <a:gd name="T16" fmla="*/ 167543716 w 9"/>
                <a:gd name="T17" fmla="*/ 1379642180 h 13"/>
                <a:gd name="T18" fmla="*/ 47297496 w 9"/>
                <a:gd name="T19" fmla="*/ 690901055 h 13"/>
                <a:gd name="T20" fmla="*/ 282616847 w 9"/>
                <a:gd name="T21" fmla="*/ 0 h 13"/>
                <a:gd name="T22" fmla="*/ 233865181 w 9"/>
                <a:gd name="T23" fmla="*/ 2147483647 h 13"/>
                <a:gd name="T24" fmla="*/ 409551514 w 9"/>
                <a:gd name="T25" fmla="*/ 2147483647 h 13"/>
                <a:gd name="T26" fmla="*/ 233865181 w 9"/>
                <a:gd name="T27" fmla="*/ 1542802964 h 13"/>
                <a:gd name="T28" fmla="*/ 115616033 w 9"/>
                <a:gd name="T29" fmla="*/ 2147483647 h 13"/>
                <a:gd name="T30" fmla="*/ 233865181 w 9"/>
                <a:gd name="T31" fmla="*/ 2147483647 h 13"/>
                <a:gd name="T32" fmla="*/ 233865181 w 9"/>
                <a:gd name="T33" fmla="*/ 264167913 h 13"/>
                <a:gd name="T34" fmla="*/ 115616033 w 9"/>
                <a:gd name="T35" fmla="*/ 690901055 h 13"/>
                <a:gd name="T36" fmla="*/ 282616847 w 9"/>
                <a:gd name="T37" fmla="*/ 1379642180 h 13"/>
                <a:gd name="T38" fmla="*/ 409551514 w 9"/>
                <a:gd name="T39" fmla="*/ 690901055 h 13"/>
                <a:gd name="T40" fmla="*/ 233865181 w 9"/>
                <a:gd name="T41" fmla="*/ 264167913 h 1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"/>
                <a:gd name="T64" fmla="*/ 0 h 13"/>
                <a:gd name="T65" fmla="*/ 9 w 9"/>
                <a:gd name="T66" fmla="*/ 13 h 1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" h="13">
                  <a:moveTo>
                    <a:pt x="5" y="0"/>
                  </a:moveTo>
                  <a:cubicBezTo>
                    <a:pt x="7" y="0"/>
                    <a:pt x="8" y="2"/>
                    <a:pt x="8" y="3"/>
                  </a:cubicBezTo>
                  <a:cubicBezTo>
                    <a:pt x="8" y="4"/>
                    <a:pt x="8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7"/>
                    <a:pt x="9" y="8"/>
                    <a:pt x="9" y="10"/>
                  </a:cubicBezTo>
                  <a:cubicBezTo>
                    <a:pt x="9" y="12"/>
                    <a:pt x="7" y="13"/>
                    <a:pt x="4" y="13"/>
                  </a:cubicBezTo>
                  <a:cubicBezTo>
                    <a:pt x="2" y="13"/>
                    <a:pt x="0" y="12"/>
                    <a:pt x="0" y="10"/>
                  </a:cubicBezTo>
                  <a:cubicBezTo>
                    <a:pt x="0" y="8"/>
                    <a:pt x="1" y="7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1" y="5"/>
                    <a:pt x="1" y="3"/>
                  </a:cubicBezTo>
                  <a:cubicBezTo>
                    <a:pt x="1" y="1"/>
                    <a:pt x="2" y="0"/>
                    <a:pt x="5" y="0"/>
                  </a:cubicBezTo>
                  <a:close/>
                  <a:moveTo>
                    <a:pt x="4" y="12"/>
                  </a:moveTo>
                  <a:cubicBezTo>
                    <a:pt x="6" y="12"/>
                    <a:pt x="7" y="11"/>
                    <a:pt x="7" y="10"/>
                  </a:cubicBezTo>
                  <a:cubicBezTo>
                    <a:pt x="7" y="8"/>
                    <a:pt x="6" y="7"/>
                    <a:pt x="4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2" y="11"/>
                    <a:pt x="3" y="12"/>
                    <a:pt x="4" y="12"/>
                  </a:cubicBezTo>
                  <a:close/>
                  <a:moveTo>
                    <a:pt x="4" y="1"/>
                  </a:moveTo>
                  <a:cubicBezTo>
                    <a:pt x="3" y="1"/>
                    <a:pt x="2" y="2"/>
                    <a:pt x="2" y="3"/>
                  </a:cubicBezTo>
                  <a:cubicBezTo>
                    <a:pt x="2" y="5"/>
                    <a:pt x="3" y="5"/>
                    <a:pt x="5" y="6"/>
                  </a:cubicBezTo>
                  <a:cubicBezTo>
                    <a:pt x="6" y="5"/>
                    <a:pt x="7" y="5"/>
                    <a:pt x="7" y="3"/>
                  </a:cubicBezTo>
                  <a:cubicBezTo>
                    <a:pt x="7" y="2"/>
                    <a:pt x="6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6" name="Freeform 235"/>
            <p:cNvSpPr>
              <a:spLocks/>
            </p:cNvSpPr>
            <p:nvPr/>
          </p:nvSpPr>
          <p:spPr bwMode="auto">
            <a:xfrm>
              <a:off x="800" y="2312"/>
              <a:ext cx="22" cy="35"/>
            </a:xfrm>
            <a:custGeom>
              <a:avLst/>
              <a:gdLst>
                <a:gd name="T0" fmla="*/ 22 w 22"/>
                <a:gd name="T1" fmla="*/ 0 h 35"/>
                <a:gd name="T2" fmla="*/ 22 w 22"/>
                <a:gd name="T3" fmla="*/ 5 h 35"/>
                <a:gd name="T4" fmla="*/ 7 w 22"/>
                <a:gd name="T5" fmla="*/ 35 h 35"/>
                <a:gd name="T6" fmla="*/ 2 w 22"/>
                <a:gd name="T7" fmla="*/ 35 h 35"/>
                <a:gd name="T8" fmla="*/ 17 w 22"/>
                <a:gd name="T9" fmla="*/ 5 h 35"/>
                <a:gd name="T10" fmla="*/ 17 w 22"/>
                <a:gd name="T11" fmla="*/ 5 h 35"/>
                <a:gd name="T12" fmla="*/ 0 w 22"/>
                <a:gd name="T13" fmla="*/ 5 h 35"/>
                <a:gd name="T14" fmla="*/ 0 w 22"/>
                <a:gd name="T15" fmla="*/ 0 h 35"/>
                <a:gd name="T16" fmla="*/ 22 w 22"/>
                <a:gd name="T17" fmla="*/ 0 h 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35"/>
                <a:gd name="T29" fmla="*/ 22 w 22"/>
                <a:gd name="T30" fmla="*/ 35 h 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35">
                  <a:moveTo>
                    <a:pt x="22" y="0"/>
                  </a:moveTo>
                  <a:lnTo>
                    <a:pt x="22" y="5"/>
                  </a:lnTo>
                  <a:lnTo>
                    <a:pt x="7" y="35"/>
                  </a:lnTo>
                  <a:lnTo>
                    <a:pt x="2" y="35"/>
                  </a:lnTo>
                  <a:lnTo>
                    <a:pt x="17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7" name="Freeform 236"/>
            <p:cNvSpPr>
              <a:spLocks noEditPoints="1"/>
            </p:cNvSpPr>
            <p:nvPr/>
          </p:nvSpPr>
          <p:spPr bwMode="auto">
            <a:xfrm>
              <a:off x="800" y="2413"/>
              <a:ext cx="22" cy="35"/>
            </a:xfrm>
            <a:custGeom>
              <a:avLst/>
              <a:gdLst>
                <a:gd name="T0" fmla="*/ 475966220 w 9"/>
                <a:gd name="T1" fmla="*/ 715819187 h 13"/>
                <a:gd name="T2" fmla="*/ 357580691 w 9"/>
                <a:gd name="T3" fmla="*/ 715819187 h 13"/>
                <a:gd name="T4" fmla="*/ 115616033 w 9"/>
                <a:gd name="T5" fmla="*/ 2147483647 h 13"/>
                <a:gd name="T6" fmla="*/ 115616033 w 9"/>
                <a:gd name="T7" fmla="*/ 2147483647 h 13"/>
                <a:gd name="T8" fmla="*/ 282616847 w 9"/>
                <a:gd name="T9" fmla="*/ 1927205145 h 13"/>
                <a:gd name="T10" fmla="*/ 525158903 w 9"/>
                <a:gd name="T11" fmla="*/ 2147483647 h 13"/>
                <a:gd name="T12" fmla="*/ 282616847 w 9"/>
                <a:gd name="T13" fmla="*/ 2147483647 h 13"/>
                <a:gd name="T14" fmla="*/ 0 w 9"/>
                <a:gd name="T15" fmla="*/ 2147483647 h 13"/>
                <a:gd name="T16" fmla="*/ 115616033 w 9"/>
                <a:gd name="T17" fmla="*/ 715819187 h 13"/>
                <a:gd name="T18" fmla="*/ 357580691 w 9"/>
                <a:gd name="T19" fmla="*/ 0 h 13"/>
                <a:gd name="T20" fmla="*/ 475966220 w 9"/>
                <a:gd name="T21" fmla="*/ 0 h 13"/>
                <a:gd name="T22" fmla="*/ 475966220 w 9"/>
                <a:gd name="T23" fmla="*/ 715819187 h 13"/>
                <a:gd name="T24" fmla="*/ 282616847 w 9"/>
                <a:gd name="T25" fmla="*/ 2147483647 h 13"/>
                <a:gd name="T26" fmla="*/ 409551514 w 9"/>
                <a:gd name="T27" fmla="*/ 2147483647 h 13"/>
                <a:gd name="T28" fmla="*/ 233865181 w 9"/>
                <a:gd name="T29" fmla="*/ 2147483647 h 13"/>
                <a:gd name="T30" fmla="*/ 115616033 w 9"/>
                <a:gd name="T31" fmla="*/ 2147483647 h 13"/>
                <a:gd name="T32" fmla="*/ 115616033 w 9"/>
                <a:gd name="T33" fmla="*/ 2147483647 h 13"/>
                <a:gd name="T34" fmla="*/ 282616847 w 9"/>
                <a:gd name="T35" fmla="*/ 2147483647 h 1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"/>
                <a:gd name="T55" fmla="*/ 0 h 13"/>
                <a:gd name="T56" fmla="*/ 9 w 9"/>
                <a:gd name="T57" fmla="*/ 13 h 1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" h="13">
                  <a:moveTo>
                    <a:pt x="8" y="2"/>
                  </a:moveTo>
                  <a:cubicBezTo>
                    <a:pt x="7" y="2"/>
                    <a:pt x="7" y="2"/>
                    <a:pt x="6" y="2"/>
                  </a:cubicBezTo>
                  <a:cubicBezTo>
                    <a:pt x="4" y="2"/>
                    <a:pt x="2" y="4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4" y="5"/>
                    <a:pt x="5" y="5"/>
                  </a:cubicBezTo>
                  <a:cubicBezTo>
                    <a:pt x="7" y="5"/>
                    <a:pt x="9" y="6"/>
                    <a:pt x="9" y="9"/>
                  </a:cubicBezTo>
                  <a:cubicBezTo>
                    <a:pt x="9" y="11"/>
                    <a:pt x="7" y="13"/>
                    <a:pt x="5" y="13"/>
                  </a:cubicBezTo>
                  <a:cubicBezTo>
                    <a:pt x="2" y="13"/>
                    <a:pt x="0" y="11"/>
                    <a:pt x="0" y="8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lnTo>
                    <a:pt x="8" y="2"/>
                  </a:lnTo>
                  <a:close/>
                  <a:moveTo>
                    <a:pt x="5" y="12"/>
                  </a:moveTo>
                  <a:cubicBezTo>
                    <a:pt x="6" y="12"/>
                    <a:pt x="7" y="11"/>
                    <a:pt x="7" y="9"/>
                  </a:cubicBezTo>
                  <a:cubicBezTo>
                    <a:pt x="7" y="7"/>
                    <a:pt x="6" y="6"/>
                    <a:pt x="4" y="6"/>
                  </a:cubicBezTo>
                  <a:cubicBezTo>
                    <a:pt x="3" y="6"/>
                    <a:pt x="2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1"/>
                    <a:pt x="3" y="12"/>
                    <a:pt x="5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8" name="Freeform 237"/>
            <p:cNvSpPr>
              <a:spLocks/>
            </p:cNvSpPr>
            <p:nvPr/>
          </p:nvSpPr>
          <p:spPr bwMode="auto">
            <a:xfrm>
              <a:off x="800" y="2512"/>
              <a:ext cx="20" cy="37"/>
            </a:xfrm>
            <a:custGeom>
              <a:avLst/>
              <a:gdLst>
                <a:gd name="T0" fmla="*/ 726380774 w 8"/>
                <a:gd name="T1" fmla="*/ 509957626 h 14"/>
                <a:gd name="T2" fmla="*/ 290552421 w 8"/>
                <a:gd name="T3" fmla="*/ 509957626 h 14"/>
                <a:gd name="T4" fmla="*/ 174044317 w 8"/>
                <a:gd name="T5" fmla="*/ 1347744465 h 14"/>
                <a:gd name="T6" fmla="*/ 360296948 w 8"/>
                <a:gd name="T7" fmla="*/ 1347744465 h 14"/>
                <a:gd name="T8" fmla="*/ 535360545 w 8"/>
                <a:gd name="T9" fmla="*/ 1659248352 h 14"/>
                <a:gd name="T10" fmla="*/ 726380774 w 8"/>
                <a:gd name="T11" fmla="*/ 2147483647 h 14"/>
                <a:gd name="T12" fmla="*/ 290552421 w 8"/>
                <a:gd name="T13" fmla="*/ 2147483647 h 14"/>
                <a:gd name="T14" fmla="*/ 0 w 8"/>
                <a:gd name="T15" fmla="*/ 2147483647 h 14"/>
                <a:gd name="T16" fmla="*/ 97559593 w 8"/>
                <a:gd name="T17" fmla="*/ 2147483647 h 14"/>
                <a:gd name="T18" fmla="*/ 290552421 w 8"/>
                <a:gd name="T19" fmla="*/ 2147483647 h 14"/>
                <a:gd name="T20" fmla="*/ 535360545 w 8"/>
                <a:gd name="T21" fmla="*/ 2147483647 h 14"/>
                <a:gd name="T22" fmla="*/ 290552421 w 8"/>
                <a:gd name="T23" fmla="*/ 1659248352 h 14"/>
                <a:gd name="T24" fmla="*/ 97559593 w 8"/>
                <a:gd name="T25" fmla="*/ 1976599507 h 14"/>
                <a:gd name="T26" fmla="*/ 174044317 w 8"/>
                <a:gd name="T27" fmla="*/ 0 h 14"/>
                <a:gd name="T28" fmla="*/ 726380774 w 8"/>
                <a:gd name="T29" fmla="*/ 0 h 14"/>
                <a:gd name="T30" fmla="*/ 726380774 w 8"/>
                <a:gd name="T31" fmla="*/ 509957626 h 1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"/>
                <a:gd name="T49" fmla="*/ 0 h 14"/>
                <a:gd name="T50" fmla="*/ 8 w 8"/>
                <a:gd name="T51" fmla="*/ 14 h 1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" h="14">
                  <a:moveTo>
                    <a:pt x="8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5" y="5"/>
                    <a:pt x="6" y="5"/>
                    <a:pt x="6" y="6"/>
                  </a:cubicBezTo>
                  <a:cubicBezTo>
                    <a:pt x="7" y="6"/>
                    <a:pt x="8" y="7"/>
                    <a:pt x="8" y="9"/>
                  </a:cubicBezTo>
                  <a:cubicBezTo>
                    <a:pt x="8" y="12"/>
                    <a:pt x="6" y="14"/>
                    <a:pt x="3" y="14"/>
                  </a:cubicBezTo>
                  <a:cubicBezTo>
                    <a:pt x="2" y="14"/>
                    <a:pt x="1" y="13"/>
                    <a:pt x="0" y="1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5" y="12"/>
                    <a:pt x="6" y="11"/>
                    <a:pt x="6" y="9"/>
                  </a:cubicBezTo>
                  <a:cubicBezTo>
                    <a:pt x="6" y="8"/>
                    <a:pt x="5" y="6"/>
                    <a:pt x="3" y="6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8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9" name="Freeform 238"/>
            <p:cNvSpPr>
              <a:spLocks noEditPoints="1"/>
            </p:cNvSpPr>
            <p:nvPr/>
          </p:nvSpPr>
          <p:spPr bwMode="auto">
            <a:xfrm>
              <a:off x="800" y="2613"/>
              <a:ext cx="22" cy="35"/>
            </a:xfrm>
            <a:custGeom>
              <a:avLst/>
              <a:gdLst>
                <a:gd name="T0" fmla="*/ 357580691 w 9"/>
                <a:gd name="T1" fmla="*/ 2147483647 h 13"/>
                <a:gd name="T2" fmla="*/ 357580691 w 9"/>
                <a:gd name="T3" fmla="*/ 2147483647 h 13"/>
                <a:gd name="T4" fmla="*/ 0 w 9"/>
                <a:gd name="T5" fmla="*/ 2147483647 h 13"/>
                <a:gd name="T6" fmla="*/ 0 w 9"/>
                <a:gd name="T7" fmla="*/ 2147483647 h 13"/>
                <a:gd name="T8" fmla="*/ 282616847 w 9"/>
                <a:gd name="T9" fmla="*/ 0 h 13"/>
                <a:gd name="T10" fmla="*/ 409551514 w 9"/>
                <a:gd name="T11" fmla="*/ 0 h 13"/>
                <a:gd name="T12" fmla="*/ 409551514 w 9"/>
                <a:gd name="T13" fmla="*/ 2147483647 h 13"/>
                <a:gd name="T14" fmla="*/ 525158903 w 9"/>
                <a:gd name="T15" fmla="*/ 2147483647 h 13"/>
                <a:gd name="T16" fmla="*/ 525158903 w 9"/>
                <a:gd name="T17" fmla="*/ 2147483647 h 13"/>
                <a:gd name="T18" fmla="*/ 409551514 w 9"/>
                <a:gd name="T19" fmla="*/ 2147483647 h 13"/>
                <a:gd name="T20" fmla="*/ 409551514 w 9"/>
                <a:gd name="T21" fmla="*/ 2147483647 h 13"/>
                <a:gd name="T22" fmla="*/ 357580691 w 9"/>
                <a:gd name="T23" fmla="*/ 2147483647 h 13"/>
                <a:gd name="T24" fmla="*/ 357580691 w 9"/>
                <a:gd name="T25" fmla="*/ 2147483647 h 13"/>
                <a:gd name="T26" fmla="*/ 357580691 w 9"/>
                <a:gd name="T27" fmla="*/ 1661166282 h 13"/>
                <a:gd name="T28" fmla="*/ 357580691 w 9"/>
                <a:gd name="T29" fmla="*/ 715819187 h 13"/>
                <a:gd name="T30" fmla="*/ 357580691 w 9"/>
                <a:gd name="T31" fmla="*/ 715819187 h 13"/>
                <a:gd name="T32" fmla="*/ 282616847 w 9"/>
                <a:gd name="T33" fmla="*/ 1661166282 h 13"/>
                <a:gd name="T34" fmla="*/ 47297496 w 9"/>
                <a:gd name="T35" fmla="*/ 2147483647 h 13"/>
                <a:gd name="T36" fmla="*/ 47297496 w 9"/>
                <a:gd name="T37" fmla="*/ 2147483647 h 13"/>
                <a:gd name="T38" fmla="*/ 357580691 w 9"/>
                <a:gd name="T39" fmla="*/ 2147483647 h 1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"/>
                <a:gd name="T61" fmla="*/ 0 h 13"/>
                <a:gd name="T62" fmla="*/ 9 w 9"/>
                <a:gd name="T63" fmla="*/ 13 h 1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" h="13">
                  <a:moveTo>
                    <a:pt x="6" y="13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3"/>
                    <a:pt x="7" y="13"/>
                    <a:pt x="7" y="13"/>
                  </a:cubicBezTo>
                  <a:lnTo>
                    <a:pt x="6" y="13"/>
                  </a:lnTo>
                  <a:close/>
                  <a:moveTo>
                    <a:pt x="6" y="8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lnTo>
                    <a:pt x="6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0" name="Freeform 239"/>
            <p:cNvSpPr>
              <a:spLocks/>
            </p:cNvSpPr>
            <p:nvPr/>
          </p:nvSpPr>
          <p:spPr bwMode="auto">
            <a:xfrm>
              <a:off x="800" y="2715"/>
              <a:ext cx="20" cy="37"/>
            </a:xfrm>
            <a:custGeom>
              <a:avLst/>
              <a:gdLst>
                <a:gd name="T0" fmla="*/ 97559593 w 8"/>
                <a:gd name="T1" fmla="*/ 2147483647 h 14"/>
                <a:gd name="T2" fmla="*/ 290552421 w 8"/>
                <a:gd name="T3" fmla="*/ 2147483647 h 14"/>
                <a:gd name="T4" fmla="*/ 535360545 w 8"/>
                <a:gd name="T5" fmla="*/ 2147483647 h 14"/>
                <a:gd name="T6" fmla="*/ 290552421 w 8"/>
                <a:gd name="T7" fmla="*/ 1976599507 h 14"/>
                <a:gd name="T8" fmla="*/ 174044317 w 8"/>
                <a:gd name="T9" fmla="*/ 1976599507 h 14"/>
                <a:gd name="T10" fmla="*/ 174044317 w 8"/>
                <a:gd name="T11" fmla="*/ 1659248352 h 14"/>
                <a:gd name="T12" fmla="*/ 290552421 w 8"/>
                <a:gd name="T13" fmla="*/ 1659248352 h 14"/>
                <a:gd name="T14" fmla="*/ 535360545 w 8"/>
                <a:gd name="T15" fmla="*/ 1155669948 h 14"/>
                <a:gd name="T16" fmla="*/ 360296948 w 8"/>
                <a:gd name="T17" fmla="*/ 509957626 h 14"/>
                <a:gd name="T18" fmla="*/ 97559593 w 8"/>
                <a:gd name="T19" fmla="*/ 837749797 h 14"/>
                <a:gd name="T20" fmla="*/ 97559593 w 8"/>
                <a:gd name="T21" fmla="*/ 316986567 h 14"/>
                <a:gd name="T22" fmla="*/ 360296948 w 8"/>
                <a:gd name="T23" fmla="*/ 0 h 14"/>
                <a:gd name="T24" fmla="*/ 726380774 w 8"/>
                <a:gd name="T25" fmla="*/ 837749797 h 14"/>
                <a:gd name="T26" fmla="*/ 465628098 w 8"/>
                <a:gd name="T27" fmla="*/ 1659248352 h 14"/>
                <a:gd name="T28" fmla="*/ 465628098 w 8"/>
                <a:gd name="T29" fmla="*/ 1659248352 h 14"/>
                <a:gd name="T30" fmla="*/ 726380774 w 8"/>
                <a:gd name="T31" fmla="*/ 2147483647 h 14"/>
                <a:gd name="T32" fmla="*/ 360296948 w 8"/>
                <a:gd name="T33" fmla="*/ 2147483647 h 14"/>
                <a:gd name="T34" fmla="*/ 0 w 8"/>
                <a:gd name="T35" fmla="*/ 2147483647 h 14"/>
                <a:gd name="T36" fmla="*/ 97559593 w 8"/>
                <a:gd name="T37" fmla="*/ 2147483647 h 1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"/>
                <a:gd name="T58" fmla="*/ 0 h 14"/>
                <a:gd name="T59" fmla="*/ 8 w 8"/>
                <a:gd name="T60" fmla="*/ 14 h 1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" h="14">
                  <a:moveTo>
                    <a:pt x="1" y="11"/>
                  </a:moveTo>
                  <a:cubicBezTo>
                    <a:pt x="1" y="12"/>
                    <a:pt x="2" y="12"/>
                    <a:pt x="3" y="12"/>
                  </a:cubicBezTo>
                  <a:cubicBezTo>
                    <a:pt x="6" y="12"/>
                    <a:pt x="6" y="11"/>
                    <a:pt x="6" y="10"/>
                  </a:cubicBezTo>
                  <a:cubicBezTo>
                    <a:pt x="6" y="8"/>
                    <a:pt x="5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6" y="5"/>
                    <a:pt x="6" y="4"/>
                  </a:cubicBezTo>
                  <a:cubicBezTo>
                    <a:pt x="6" y="3"/>
                    <a:pt x="5" y="2"/>
                    <a:pt x="4" y="2"/>
                  </a:cubicBezTo>
                  <a:cubicBezTo>
                    <a:pt x="3" y="2"/>
                    <a:pt x="2" y="2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7" y="0"/>
                    <a:pt x="8" y="2"/>
                    <a:pt x="8" y="3"/>
                  </a:cubicBezTo>
                  <a:cubicBezTo>
                    <a:pt x="8" y="5"/>
                    <a:pt x="7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7" y="7"/>
                    <a:pt x="8" y="8"/>
                    <a:pt x="8" y="10"/>
                  </a:cubicBezTo>
                  <a:cubicBezTo>
                    <a:pt x="8" y="12"/>
                    <a:pt x="7" y="14"/>
                    <a:pt x="4" y="14"/>
                  </a:cubicBezTo>
                  <a:cubicBezTo>
                    <a:pt x="2" y="14"/>
                    <a:pt x="1" y="13"/>
                    <a:pt x="0" y="13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1" name="Freeform 240"/>
            <p:cNvSpPr>
              <a:spLocks/>
            </p:cNvSpPr>
            <p:nvPr/>
          </p:nvSpPr>
          <p:spPr bwMode="auto">
            <a:xfrm>
              <a:off x="800" y="2816"/>
              <a:ext cx="20" cy="35"/>
            </a:xfrm>
            <a:custGeom>
              <a:avLst/>
              <a:gdLst>
                <a:gd name="T0" fmla="*/ 0 w 8"/>
                <a:gd name="T1" fmla="*/ 2147483647 h 13"/>
                <a:gd name="T2" fmla="*/ 0 w 8"/>
                <a:gd name="T3" fmla="*/ 2147483647 h 13"/>
                <a:gd name="T4" fmla="*/ 174044317 w 8"/>
                <a:gd name="T5" fmla="*/ 2147483647 h 13"/>
                <a:gd name="T6" fmla="*/ 535360545 w 8"/>
                <a:gd name="T7" fmla="*/ 1661166282 h 13"/>
                <a:gd name="T8" fmla="*/ 360296948 w 8"/>
                <a:gd name="T9" fmla="*/ 715819187 h 13"/>
                <a:gd name="T10" fmla="*/ 97559593 w 8"/>
                <a:gd name="T11" fmla="*/ 1211386475 h 13"/>
                <a:gd name="T12" fmla="*/ 97559593 w 8"/>
                <a:gd name="T13" fmla="*/ 449943671 h 13"/>
                <a:gd name="T14" fmla="*/ 360296948 w 8"/>
                <a:gd name="T15" fmla="*/ 0 h 13"/>
                <a:gd name="T16" fmla="*/ 726380774 w 8"/>
                <a:gd name="T17" fmla="*/ 1661166282 h 13"/>
                <a:gd name="T18" fmla="*/ 360296948 w 8"/>
                <a:gd name="T19" fmla="*/ 2147483647 h 13"/>
                <a:gd name="T20" fmla="*/ 290552421 w 8"/>
                <a:gd name="T21" fmla="*/ 2147483647 h 13"/>
                <a:gd name="T22" fmla="*/ 290552421 w 8"/>
                <a:gd name="T23" fmla="*/ 2147483647 h 13"/>
                <a:gd name="T24" fmla="*/ 726380774 w 8"/>
                <a:gd name="T25" fmla="*/ 2147483647 h 13"/>
                <a:gd name="T26" fmla="*/ 726380774 w 8"/>
                <a:gd name="T27" fmla="*/ 2147483647 h 13"/>
                <a:gd name="T28" fmla="*/ 0 w 8"/>
                <a:gd name="T29" fmla="*/ 2147483647 h 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13"/>
                <a:gd name="T47" fmla="*/ 8 w 8"/>
                <a:gd name="T48" fmla="*/ 13 h 1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13">
                  <a:moveTo>
                    <a:pt x="0" y="13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5" y="8"/>
                    <a:pt x="6" y="6"/>
                    <a:pt x="6" y="4"/>
                  </a:cubicBezTo>
                  <a:cubicBezTo>
                    <a:pt x="6" y="3"/>
                    <a:pt x="6" y="2"/>
                    <a:pt x="4" y="2"/>
                  </a:cubicBezTo>
                  <a:cubicBezTo>
                    <a:pt x="3" y="2"/>
                    <a:pt x="2" y="2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6"/>
                    <a:pt x="6" y="8"/>
                    <a:pt x="4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2" name="Freeform 241"/>
            <p:cNvSpPr>
              <a:spLocks/>
            </p:cNvSpPr>
            <p:nvPr/>
          </p:nvSpPr>
          <p:spPr bwMode="auto">
            <a:xfrm>
              <a:off x="677" y="1398"/>
              <a:ext cx="273" cy="205"/>
            </a:xfrm>
            <a:custGeom>
              <a:avLst/>
              <a:gdLst>
                <a:gd name="T0" fmla="*/ 2147483647 w 109"/>
                <a:gd name="T1" fmla="*/ 2147483647 h 77"/>
                <a:gd name="T2" fmla="*/ 2147483647 w 109"/>
                <a:gd name="T3" fmla="*/ 1579312729 h 77"/>
                <a:gd name="T4" fmla="*/ 2147483647 w 109"/>
                <a:gd name="T5" fmla="*/ 0 h 77"/>
                <a:gd name="T6" fmla="*/ 0 w 109"/>
                <a:gd name="T7" fmla="*/ 1579312729 h 77"/>
                <a:gd name="T8" fmla="*/ 0 w 109"/>
                <a:gd name="T9" fmla="*/ 2147483647 h 77"/>
                <a:gd name="T10" fmla="*/ 0 w 109"/>
                <a:gd name="T11" fmla="*/ 2147483647 h 77"/>
                <a:gd name="T12" fmla="*/ 2147483647 w 109"/>
                <a:gd name="T13" fmla="*/ 2147483647 h 77"/>
                <a:gd name="T14" fmla="*/ 2147483647 w 109"/>
                <a:gd name="T15" fmla="*/ 2147483647 h 7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9"/>
                <a:gd name="T25" fmla="*/ 0 h 77"/>
                <a:gd name="T26" fmla="*/ 109 w 109"/>
                <a:gd name="T27" fmla="*/ 77 h 7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9" h="77">
                  <a:moveTo>
                    <a:pt x="109" y="71"/>
                  </a:moveTo>
                  <a:cubicBezTo>
                    <a:pt x="109" y="5"/>
                    <a:pt x="109" y="5"/>
                    <a:pt x="109" y="5"/>
                  </a:cubicBezTo>
                  <a:cubicBezTo>
                    <a:pt x="109" y="2"/>
                    <a:pt x="85" y="0"/>
                    <a:pt x="55" y="0"/>
                  </a:cubicBezTo>
                  <a:cubicBezTo>
                    <a:pt x="24" y="0"/>
                    <a:pt x="0" y="2"/>
                    <a:pt x="0" y="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4"/>
                    <a:pt x="24" y="77"/>
                    <a:pt x="55" y="77"/>
                  </a:cubicBezTo>
                  <a:cubicBezTo>
                    <a:pt x="85" y="77"/>
                    <a:pt x="109" y="74"/>
                    <a:pt x="109" y="71"/>
                  </a:cubicBezTo>
                </a:path>
              </a:pathLst>
            </a:custGeom>
            <a:solidFill>
              <a:srgbClr val="4776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3" name="Line 242"/>
            <p:cNvSpPr>
              <a:spLocks noChangeShapeType="1"/>
            </p:cNvSpPr>
            <p:nvPr/>
          </p:nvSpPr>
          <p:spPr bwMode="auto">
            <a:xfrm flipV="1">
              <a:off x="932" y="1400"/>
              <a:ext cx="1" cy="192"/>
            </a:xfrm>
            <a:prstGeom prst="line">
              <a:avLst/>
            </a:prstGeom>
            <a:noFill/>
            <a:ln w="7938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4" name="Line 243"/>
            <p:cNvSpPr>
              <a:spLocks noChangeShapeType="1"/>
            </p:cNvSpPr>
            <p:nvPr/>
          </p:nvSpPr>
          <p:spPr bwMode="auto">
            <a:xfrm flipV="1">
              <a:off x="910" y="1398"/>
              <a:ext cx="1" cy="199"/>
            </a:xfrm>
            <a:prstGeom prst="line">
              <a:avLst/>
            </a:prstGeom>
            <a:noFill/>
            <a:ln w="7938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" name="Line 244"/>
            <p:cNvSpPr>
              <a:spLocks noChangeShapeType="1"/>
            </p:cNvSpPr>
            <p:nvPr/>
          </p:nvSpPr>
          <p:spPr bwMode="auto">
            <a:xfrm flipV="1">
              <a:off x="887" y="1398"/>
              <a:ext cx="1" cy="199"/>
            </a:xfrm>
            <a:prstGeom prst="line">
              <a:avLst/>
            </a:prstGeom>
            <a:noFill/>
            <a:ln w="7938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6" name="Line 245"/>
            <p:cNvSpPr>
              <a:spLocks noChangeShapeType="1"/>
            </p:cNvSpPr>
            <p:nvPr/>
          </p:nvSpPr>
          <p:spPr bwMode="auto">
            <a:xfrm flipV="1">
              <a:off x="862" y="1398"/>
              <a:ext cx="1" cy="199"/>
            </a:xfrm>
            <a:prstGeom prst="line">
              <a:avLst/>
            </a:prstGeom>
            <a:noFill/>
            <a:ln w="7938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7" name="Line 246"/>
            <p:cNvSpPr>
              <a:spLocks noChangeShapeType="1"/>
            </p:cNvSpPr>
            <p:nvPr/>
          </p:nvSpPr>
          <p:spPr bwMode="auto">
            <a:xfrm flipV="1">
              <a:off x="840" y="1398"/>
              <a:ext cx="1" cy="202"/>
            </a:xfrm>
            <a:prstGeom prst="line">
              <a:avLst/>
            </a:prstGeom>
            <a:noFill/>
            <a:ln w="7938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8" name="Line 247"/>
            <p:cNvSpPr>
              <a:spLocks noChangeShapeType="1"/>
            </p:cNvSpPr>
            <p:nvPr/>
          </p:nvSpPr>
          <p:spPr bwMode="auto">
            <a:xfrm flipV="1">
              <a:off x="817" y="1395"/>
              <a:ext cx="1" cy="202"/>
            </a:xfrm>
            <a:prstGeom prst="line">
              <a:avLst/>
            </a:prstGeom>
            <a:noFill/>
            <a:ln w="7938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9" name="Line 248"/>
            <p:cNvSpPr>
              <a:spLocks noChangeShapeType="1"/>
            </p:cNvSpPr>
            <p:nvPr/>
          </p:nvSpPr>
          <p:spPr bwMode="auto">
            <a:xfrm>
              <a:off x="795" y="1398"/>
              <a:ext cx="1" cy="202"/>
            </a:xfrm>
            <a:prstGeom prst="line">
              <a:avLst/>
            </a:prstGeom>
            <a:noFill/>
            <a:ln w="7938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0" name="Line 249"/>
            <p:cNvSpPr>
              <a:spLocks noChangeShapeType="1"/>
            </p:cNvSpPr>
            <p:nvPr/>
          </p:nvSpPr>
          <p:spPr bwMode="auto">
            <a:xfrm>
              <a:off x="772" y="1398"/>
              <a:ext cx="1" cy="199"/>
            </a:xfrm>
            <a:prstGeom prst="line">
              <a:avLst/>
            </a:prstGeom>
            <a:noFill/>
            <a:ln w="7938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1" name="Line 250"/>
            <p:cNvSpPr>
              <a:spLocks noChangeShapeType="1"/>
            </p:cNvSpPr>
            <p:nvPr/>
          </p:nvSpPr>
          <p:spPr bwMode="auto">
            <a:xfrm>
              <a:off x="750" y="1398"/>
              <a:ext cx="1" cy="199"/>
            </a:xfrm>
            <a:prstGeom prst="line">
              <a:avLst/>
            </a:prstGeom>
            <a:noFill/>
            <a:ln w="7938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2" name="Line 251"/>
            <p:cNvSpPr>
              <a:spLocks noChangeShapeType="1"/>
            </p:cNvSpPr>
            <p:nvPr/>
          </p:nvSpPr>
          <p:spPr bwMode="auto">
            <a:xfrm>
              <a:off x="727" y="1398"/>
              <a:ext cx="1" cy="199"/>
            </a:xfrm>
            <a:prstGeom prst="line">
              <a:avLst/>
            </a:prstGeom>
            <a:noFill/>
            <a:ln w="7938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3" name="Line 252"/>
            <p:cNvSpPr>
              <a:spLocks noChangeShapeType="1"/>
            </p:cNvSpPr>
            <p:nvPr/>
          </p:nvSpPr>
          <p:spPr bwMode="auto">
            <a:xfrm>
              <a:off x="705" y="1400"/>
              <a:ext cx="1" cy="192"/>
            </a:xfrm>
            <a:prstGeom prst="line">
              <a:avLst/>
            </a:prstGeom>
            <a:noFill/>
            <a:ln w="7938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4" name="Line 253"/>
            <p:cNvSpPr>
              <a:spLocks noChangeShapeType="1"/>
            </p:cNvSpPr>
            <p:nvPr/>
          </p:nvSpPr>
          <p:spPr bwMode="auto">
            <a:xfrm>
              <a:off x="682" y="1411"/>
              <a:ext cx="1" cy="178"/>
            </a:xfrm>
            <a:prstGeom prst="line">
              <a:avLst/>
            </a:prstGeom>
            <a:noFill/>
            <a:ln w="7938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" name="Line 254"/>
            <p:cNvSpPr>
              <a:spLocks noChangeShapeType="1"/>
            </p:cNvSpPr>
            <p:nvPr/>
          </p:nvSpPr>
          <p:spPr bwMode="auto">
            <a:xfrm flipV="1">
              <a:off x="932" y="1400"/>
              <a:ext cx="1" cy="192"/>
            </a:xfrm>
            <a:prstGeom prst="line">
              <a:avLst/>
            </a:prstGeom>
            <a:noFill/>
            <a:ln w="7938">
              <a:solidFill>
                <a:srgbClr val="BDCAE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" name="Line 255"/>
            <p:cNvSpPr>
              <a:spLocks noChangeShapeType="1"/>
            </p:cNvSpPr>
            <p:nvPr/>
          </p:nvSpPr>
          <p:spPr bwMode="auto">
            <a:xfrm flipV="1">
              <a:off x="910" y="1398"/>
              <a:ext cx="1" cy="199"/>
            </a:xfrm>
            <a:prstGeom prst="line">
              <a:avLst/>
            </a:prstGeom>
            <a:noFill/>
            <a:ln w="7938">
              <a:solidFill>
                <a:srgbClr val="BDCAE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7" name="Line 256"/>
            <p:cNvSpPr>
              <a:spLocks noChangeShapeType="1"/>
            </p:cNvSpPr>
            <p:nvPr/>
          </p:nvSpPr>
          <p:spPr bwMode="auto">
            <a:xfrm flipV="1">
              <a:off x="887" y="1398"/>
              <a:ext cx="1" cy="199"/>
            </a:xfrm>
            <a:prstGeom prst="line">
              <a:avLst/>
            </a:prstGeom>
            <a:noFill/>
            <a:ln w="7938">
              <a:solidFill>
                <a:srgbClr val="BDCAE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8" name="Line 257"/>
            <p:cNvSpPr>
              <a:spLocks noChangeShapeType="1"/>
            </p:cNvSpPr>
            <p:nvPr/>
          </p:nvSpPr>
          <p:spPr bwMode="auto">
            <a:xfrm flipV="1">
              <a:off x="862" y="1398"/>
              <a:ext cx="1" cy="199"/>
            </a:xfrm>
            <a:prstGeom prst="line">
              <a:avLst/>
            </a:prstGeom>
            <a:noFill/>
            <a:ln w="7938">
              <a:solidFill>
                <a:srgbClr val="BDCAE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" name="Line 258"/>
            <p:cNvSpPr>
              <a:spLocks noChangeShapeType="1"/>
            </p:cNvSpPr>
            <p:nvPr/>
          </p:nvSpPr>
          <p:spPr bwMode="auto">
            <a:xfrm flipV="1">
              <a:off x="840" y="1398"/>
              <a:ext cx="1" cy="202"/>
            </a:xfrm>
            <a:prstGeom prst="line">
              <a:avLst/>
            </a:prstGeom>
            <a:noFill/>
            <a:ln w="7938">
              <a:solidFill>
                <a:srgbClr val="BDCAE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0" name="Line 259"/>
            <p:cNvSpPr>
              <a:spLocks noChangeShapeType="1"/>
            </p:cNvSpPr>
            <p:nvPr/>
          </p:nvSpPr>
          <p:spPr bwMode="auto">
            <a:xfrm flipV="1">
              <a:off x="817" y="1395"/>
              <a:ext cx="1" cy="202"/>
            </a:xfrm>
            <a:prstGeom prst="line">
              <a:avLst/>
            </a:prstGeom>
            <a:noFill/>
            <a:ln w="7938">
              <a:solidFill>
                <a:srgbClr val="BDCAE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" name="Line 260"/>
            <p:cNvSpPr>
              <a:spLocks noChangeShapeType="1"/>
            </p:cNvSpPr>
            <p:nvPr/>
          </p:nvSpPr>
          <p:spPr bwMode="auto">
            <a:xfrm>
              <a:off x="795" y="1398"/>
              <a:ext cx="1" cy="202"/>
            </a:xfrm>
            <a:prstGeom prst="line">
              <a:avLst/>
            </a:prstGeom>
            <a:noFill/>
            <a:ln w="7938">
              <a:solidFill>
                <a:srgbClr val="BDCAE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" name="Line 261"/>
            <p:cNvSpPr>
              <a:spLocks noChangeShapeType="1"/>
            </p:cNvSpPr>
            <p:nvPr/>
          </p:nvSpPr>
          <p:spPr bwMode="auto">
            <a:xfrm>
              <a:off x="772" y="1398"/>
              <a:ext cx="1" cy="199"/>
            </a:xfrm>
            <a:prstGeom prst="line">
              <a:avLst/>
            </a:prstGeom>
            <a:noFill/>
            <a:ln w="7938">
              <a:solidFill>
                <a:srgbClr val="BDCAE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" name="Line 262"/>
            <p:cNvSpPr>
              <a:spLocks noChangeShapeType="1"/>
            </p:cNvSpPr>
            <p:nvPr/>
          </p:nvSpPr>
          <p:spPr bwMode="auto">
            <a:xfrm>
              <a:off x="750" y="1398"/>
              <a:ext cx="1" cy="199"/>
            </a:xfrm>
            <a:prstGeom prst="line">
              <a:avLst/>
            </a:prstGeom>
            <a:noFill/>
            <a:ln w="7938">
              <a:solidFill>
                <a:srgbClr val="BDCAE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4" name="Line 263"/>
            <p:cNvSpPr>
              <a:spLocks noChangeShapeType="1"/>
            </p:cNvSpPr>
            <p:nvPr/>
          </p:nvSpPr>
          <p:spPr bwMode="auto">
            <a:xfrm>
              <a:off x="727" y="1398"/>
              <a:ext cx="1" cy="199"/>
            </a:xfrm>
            <a:prstGeom prst="line">
              <a:avLst/>
            </a:prstGeom>
            <a:noFill/>
            <a:ln w="7938">
              <a:solidFill>
                <a:srgbClr val="BDCAE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" name="Line 264"/>
            <p:cNvSpPr>
              <a:spLocks noChangeShapeType="1"/>
            </p:cNvSpPr>
            <p:nvPr/>
          </p:nvSpPr>
          <p:spPr bwMode="auto">
            <a:xfrm>
              <a:off x="705" y="1400"/>
              <a:ext cx="1" cy="192"/>
            </a:xfrm>
            <a:prstGeom prst="line">
              <a:avLst/>
            </a:prstGeom>
            <a:noFill/>
            <a:ln w="7938">
              <a:solidFill>
                <a:srgbClr val="BDCAE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" name="Line 265"/>
            <p:cNvSpPr>
              <a:spLocks noChangeShapeType="1"/>
            </p:cNvSpPr>
            <p:nvPr/>
          </p:nvSpPr>
          <p:spPr bwMode="auto">
            <a:xfrm>
              <a:off x="682" y="1411"/>
              <a:ext cx="1" cy="178"/>
            </a:xfrm>
            <a:prstGeom prst="line">
              <a:avLst/>
            </a:prstGeom>
            <a:noFill/>
            <a:ln w="7938">
              <a:solidFill>
                <a:srgbClr val="BDCAE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" name="Line 266"/>
            <p:cNvSpPr>
              <a:spLocks noChangeShapeType="1"/>
            </p:cNvSpPr>
            <p:nvPr/>
          </p:nvSpPr>
          <p:spPr bwMode="auto">
            <a:xfrm flipV="1">
              <a:off x="925" y="1400"/>
              <a:ext cx="1" cy="192"/>
            </a:xfrm>
            <a:prstGeom prst="line">
              <a:avLst/>
            </a:prstGeom>
            <a:noFill/>
            <a:ln w="4763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8" name="Line 267"/>
            <p:cNvSpPr>
              <a:spLocks noChangeShapeType="1"/>
            </p:cNvSpPr>
            <p:nvPr/>
          </p:nvSpPr>
          <p:spPr bwMode="auto">
            <a:xfrm flipV="1">
              <a:off x="902" y="1398"/>
              <a:ext cx="1" cy="199"/>
            </a:xfrm>
            <a:prstGeom prst="line">
              <a:avLst/>
            </a:prstGeom>
            <a:noFill/>
            <a:ln w="4763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9" name="Line 268"/>
            <p:cNvSpPr>
              <a:spLocks noChangeShapeType="1"/>
            </p:cNvSpPr>
            <p:nvPr/>
          </p:nvSpPr>
          <p:spPr bwMode="auto">
            <a:xfrm flipV="1">
              <a:off x="880" y="1398"/>
              <a:ext cx="1" cy="199"/>
            </a:xfrm>
            <a:prstGeom prst="line">
              <a:avLst/>
            </a:prstGeom>
            <a:noFill/>
            <a:ln w="4763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0" name="Line 269"/>
            <p:cNvSpPr>
              <a:spLocks noChangeShapeType="1"/>
            </p:cNvSpPr>
            <p:nvPr/>
          </p:nvSpPr>
          <p:spPr bwMode="auto">
            <a:xfrm flipV="1">
              <a:off x="857" y="1398"/>
              <a:ext cx="1" cy="199"/>
            </a:xfrm>
            <a:prstGeom prst="line">
              <a:avLst/>
            </a:prstGeom>
            <a:noFill/>
            <a:ln w="4763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1" name="Line 270"/>
            <p:cNvSpPr>
              <a:spLocks noChangeShapeType="1"/>
            </p:cNvSpPr>
            <p:nvPr/>
          </p:nvSpPr>
          <p:spPr bwMode="auto">
            <a:xfrm flipV="1">
              <a:off x="835" y="1398"/>
              <a:ext cx="1" cy="202"/>
            </a:xfrm>
            <a:prstGeom prst="line">
              <a:avLst/>
            </a:prstGeom>
            <a:noFill/>
            <a:ln w="4763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2" name="Line 271"/>
            <p:cNvSpPr>
              <a:spLocks noChangeShapeType="1"/>
            </p:cNvSpPr>
            <p:nvPr/>
          </p:nvSpPr>
          <p:spPr bwMode="auto">
            <a:xfrm flipV="1">
              <a:off x="810" y="1395"/>
              <a:ext cx="1" cy="202"/>
            </a:xfrm>
            <a:prstGeom prst="line">
              <a:avLst/>
            </a:prstGeom>
            <a:noFill/>
            <a:ln w="4763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3" name="Line 272"/>
            <p:cNvSpPr>
              <a:spLocks noChangeShapeType="1"/>
            </p:cNvSpPr>
            <p:nvPr/>
          </p:nvSpPr>
          <p:spPr bwMode="auto">
            <a:xfrm>
              <a:off x="787" y="1398"/>
              <a:ext cx="1" cy="202"/>
            </a:xfrm>
            <a:prstGeom prst="line">
              <a:avLst/>
            </a:prstGeom>
            <a:noFill/>
            <a:ln w="4763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4" name="Line 273"/>
            <p:cNvSpPr>
              <a:spLocks noChangeShapeType="1"/>
            </p:cNvSpPr>
            <p:nvPr/>
          </p:nvSpPr>
          <p:spPr bwMode="auto">
            <a:xfrm>
              <a:off x="765" y="1398"/>
              <a:ext cx="1" cy="199"/>
            </a:xfrm>
            <a:prstGeom prst="line">
              <a:avLst/>
            </a:prstGeom>
            <a:noFill/>
            <a:ln w="4763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" name="Line 274"/>
            <p:cNvSpPr>
              <a:spLocks noChangeShapeType="1"/>
            </p:cNvSpPr>
            <p:nvPr/>
          </p:nvSpPr>
          <p:spPr bwMode="auto">
            <a:xfrm>
              <a:off x="742" y="1398"/>
              <a:ext cx="1" cy="199"/>
            </a:xfrm>
            <a:prstGeom prst="line">
              <a:avLst/>
            </a:prstGeom>
            <a:noFill/>
            <a:ln w="4763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" name="Line 275"/>
            <p:cNvSpPr>
              <a:spLocks noChangeShapeType="1"/>
            </p:cNvSpPr>
            <p:nvPr/>
          </p:nvSpPr>
          <p:spPr bwMode="auto">
            <a:xfrm>
              <a:off x="720" y="1398"/>
              <a:ext cx="1" cy="199"/>
            </a:xfrm>
            <a:prstGeom prst="line">
              <a:avLst/>
            </a:prstGeom>
            <a:noFill/>
            <a:ln w="4763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7" name="Line 276"/>
            <p:cNvSpPr>
              <a:spLocks noChangeShapeType="1"/>
            </p:cNvSpPr>
            <p:nvPr/>
          </p:nvSpPr>
          <p:spPr bwMode="auto">
            <a:xfrm>
              <a:off x="697" y="1400"/>
              <a:ext cx="1" cy="192"/>
            </a:xfrm>
            <a:prstGeom prst="line">
              <a:avLst/>
            </a:prstGeom>
            <a:noFill/>
            <a:ln w="4763" cap="rnd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8" name="Line 277"/>
            <p:cNvSpPr>
              <a:spLocks noChangeShapeType="1"/>
            </p:cNvSpPr>
            <p:nvPr/>
          </p:nvSpPr>
          <p:spPr bwMode="auto">
            <a:xfrm flipV="1">
              <a:off x="925" y="1400"/>
              <a:ext cx="1" cy="192"/>
            </a:xfrm>
            <a:prstGeom prst="line">
              <a:avLst/>
            </a:prstGeom>
            <a:noFill/>
            <a:ln w="7938">
              <a:solidFill>
                <a:srgbClr val="083F7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9" name="Line 278"/>
            <p:cNvSpPr>
              <a:spLocks noChangeShapeType="1"/>
            </p:cNvSpPr>
            <p:nvPr/>
          </p:nvSpPr>
          <p:spPr bwMode="auto">
            <a:xfrm flipV="1">
              <a:off x="902" y="1398"/>
              <a:ext cx="1" cy="199"/>
            </a:xfrm>
            <a:prstGeom prst="line">
              <a:avLst/>
            </a:prstGeom>
            <a:noFill/>
            <a:ln w="7938">
              <a:solidFill>
                <a:srgbClr val="083F7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0" name="Line 279"/>
            <p:cNvSpPr>
              <a:spLocks noChangeShapeType="1"/>
            </p:cNvSpPr>
            <p:nvPr/>
          </p:nvSpPr>
          <p:spPr bwMode="auto">
            <a:xfrm flipV="1">
              <a:off x="880" y="1398"/>
              <a:ext cx="1" cy="199"/>
            </a:xfrm>
            <a:prstGeom prst="line">
              <a:avLst/>
            </a:prstGeom>
            <a:noFill/>
            <a:ln w="7938">
              <a:solidFill>
                <a:srgbClr val="083F7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1" name="Line 280"/>
            <p:cNvSpPr>
              <a:spLocks noChangeShapeType="1"/>
            </p:cNvSpPr>
            <p:nvPr/>
          </p:nvSpPr>
          <p:spPr bwMode="auto">
            <a:xfrm flipV="1">
              <a:off x="857" y="1398"/>
              <a:ext cx="1" cy="199"/>
            </a:xfrm>
            <a:prstGeom prst="line">
              <a:avLst/>
            </a:prstGeom>
            <a:noFill/>
            <a:ln w="7938">
              <a:solidFill>
                <a:srgbClr val="083F7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2" name="Line 281"/>
            <p:cNvSpPr>
              <a:spLocks noChangeShapeType="1"/>
            </p:cNvSpPr>
            <p:nvPr/>
          </p:nvSpPr>
          <p:spPr bwMode="auto">
            <a:xfrm flipV="1">
              <a:off x="835" y="1398"/>
              <a:ext cx="1" cy="202"/>
            </a:xfrm>
            <a:prstGeom prst="line">
              <a:avLst/>
            </a:prstGeom>
            <a:noFill/>
            <a:ln w="7938">
              <a:solidFill>
                <a:srgbClr val="083F7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3" name="Line 282"/>
            <p:cNvSpPr>
              <a:spLocks noChangeShapeType="1"/>
            </p:cNvSpPr>
            <p:nvPr/>
          </p:nvSpPr>
          <p:spPr bwMode="auto">
            <a:xfrm flipV="1">
              <a:off x="810" y="1395"/>
              <a:ext cx="1" cy="202"/>
            </a:xfrm>
            <a:prstGeom prst="line">
              <a:avLst/>
            </a:prstGeom>
            <a:noFill/>
            <a:ln w="7938">
              <a:solidFill>
                <a:srgbClr val="083F7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4" name="Line 283"/>
            <p:cNvSpPr>
              <a:spLocks noChangeShapeType="1"/>
            </p:cNvSpPr>
            <p:nvPr/>
          </p:nvSpPr>
          <p:spPr bwMode="auto">
            <a:xfrm>
              <a:off x="787" y="1398"/>
              <a:ext cx="1" cy="202"/>
            </a:xfrm>
            <a:prstGeom prst="line">
              <a:avLst/>
            </a:prstGeom>
            <a:noFill/>
            <a:ln w="7938">
              <a:solidFill>
                <a:srgbClr val="083F7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5" name="Line 284"/>
            <p:cNvSpPr>
              <a:spLocks noChangeShapeType="1"/>
            </p:cNvSpPr>
            <p:nvPr/>
          </p:nvSpPr>
          <p:spPr bwMode="auto">
            <a:xfrm>
              <a:off x="765" y="1398"/>
              <a:ext cx="1" cy="199"/>
            </a:xfrm>
            <a:prstGeom prst="line">
              <a:avLst/>
            </a:prstGeom>
            <a:noFill/>
            <a:ln w="7938">
              <a:solidFill>
                <a:srgbClr val="083F7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" name="Line 285"/>
            <p:cNvSpPr>
              <a:spLocks noChangeShapeType="1"/>
            </p:cNvSpPr>
            <p:nvPr/>
          </p:nvSpPr>
          <p:spPr bwMode="auto">
            <a:xfrm>
              <a:off x="742" y="1398"/>
              <a:ext cx="1" cy="199"/>
            </a:xfrm>
            <a:prstGeom prst="line">
              <a:avLst/>
            </a:prstGeom>
            <a:noFill/>
            <a:ln w="7938">
              <a:solidFill>
                <a:srgbClr val="083F7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7" name="Line 286"/>
            <p:cNvSpPr>
              <a:spLocks noChangeShapeType="1"/>
            </p:cNvSpPr>
            <p:nvPr/>
          </p:nvSpPr>
          <p:spPr bwMode="auto">
            <a:xfrm>
              <a:off x="720" y="1398"/>
              <a:ext cx="1" cy="199"/>
            </a:xfrm>
            <a:prstGeom prst="line">
              <a:avLst/>
            </a:prstGeom>
            <a:noFill/>
            <a:ln w="7938">
              <a:solidFill>
                <a:srgbClr val="083F7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8" name="Line 287"/>
            <p:cNvSpPr>
              <a:spLocks noChangeShapeType="1"/>
            </p:cNvSpPr>
            <p:nvPr/>
          </p:nvSpPr>
          <p:spPr bwMode="auto">
            <a:xfrm>
              <a:off x="697" y="1400"/>
              <a:ext cx="1" cy="192"/>
            </a:xfrm>
            <a:prstGeom prst="line">
              <a:avLst/>
            </a:prstGeom>
            <a:noFill/>
            <a:ln w="7938">
              <a:solidFill>
                <a:srgbClr val="083F7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9" name="Line 288"/>
            <p:cNvSpPr>
              <a:spLocks noChangeShapeType="1"/>
            </p:cNvSpPr>
            <p:nvPr/>
          </p:nvSpPr>
          <p:spPr bwMode="auto">
            <a:xfrm flipV="1">
              <a:off x="927" y="1403"/>
              <a:ext cx="1" cy="189"/>
            </a:xfrm>
            <a:prstGeom prst="line">
              <a:avLst/>
            </a:prstGeom>
            <a:noFill/>
            <a:ln w="4763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0" name="Line 289"/>
            <p:cNvSpPr>
              <a:spLocks noChangeShapeType="1"/>
            </p:cNvSpPr>
            <p:nvPr/>
          </p:nvSpPr>
          <p:spPr bwMode="auto">
            <a:xfrm flipV="1">
              <a:off x="905" y="1400"/>
              <a:ext cx="1" cy="197"/>
            </a:xfrm>
            <a:prstGeom prst="line">
              <a:avLst/>
            </a:prstGeom>
            <a:noFill/>
            <a:ln w="4763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1" name="Line 290"/>
            <p:cNvSpPr>
              <a:spLocks noChangeShapeType="1"/>
            </p:cNvSpPr>
            <p:nvPr/>
          </p:nvSpPr>
          <p:spPr bwMode="auto">
            <a:xfrm flipV="1">
              <a:off x="882" y="1398"/>
              <a:ext cx="1" cy="199"/>
            </a:xfrm>
            <a:prstGeom prst="line">
              <a:avLst/>
            </a:prstGeom>
            <a:noFill/>
            <a:ln w="4763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2" name="Line 291"/>
            <p:cNvSpPr>
              <a:spLocks noChangeShapeType="1"/>
            </p:cNvSpPr>
            <p:nvPr/>
          </p:nvSpPr>
          <p:spPr bwMode="auto">
            <a:xfrm flipV="1">
              <a:off x="860" y="1398"/>
              <a:ext cx="1" cy="202"/>
            </a:xfrm>
            <a:prstGeom prst="line">
              <a:avLst/>
            </a:prstGeom>
            <a:noFill/>
            <a:ln w="4763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3" name="Line 292"/>
            <p:cNvSpPr>
              <a:spLocks noChangeShapeType="1"/>
            </p:cNvSpPr>
            <p:nvPr/>
          </p:nvSpPr>
          <p:spPr bwMode="auto">
            <a:xfrm flipV="1">
              <a:off x="837" y="1400"/>
              <a:ext cx="1" cy="200"/>
            </a:xfrm>
            <a:prstGeom prst="line">
              <a:avLst/>
            </a:prstGeom>
            <a:noFill/>
            <a:ln w="4763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4" name="Line 293"/>
            <p:cNvSpPr>
              <a:spLocks noChangeShapeType="1"/>
            </p:cNvSpPr>
            <p:nvPr/>
          </p:nvSpPr>
          <p:spPr bwMode="auto">
            <a:xfrm flipV="1">
              <a:off x="812" y="1398"/>
              <a:ext cx="1" cy="199"/>
            </a:xfrm>
            <a:prstGeom prst="line">
              <a:avLst/>
            </a:prstGeom>
            <a:noFill/>
            <a:ln w="4763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" name="Line 294"/>
            <p:cNvSpPr>
              <a:spLocks noChangeShapeType="1"/>
            </p:cNvSpPr>
            <p:nvPr/>
          </p:nvSpPr>
          <p:spPr bwMode="auto">
            <a:xfrm>
              <a:off x="790" y="1400"/>
              <a:ext cx="1" cy="200"/>
            </a:xfrm>
            <a:prstGeom prst="line">
              <a:avLst/>
            </a:prstGeom>
            <a:noFill/>
            <a:ln w="4763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" name="Line 295"/>
            <p:cNvSpPr>
              <a:spLocks noChangeShapeType="1"/>
            </p:cNvSpPr>
            <p:nvPr/>
          </p:nvSpPr>
          <p:spPr bwMode="auto">
            <a:xfrm>
              <a:off x="767" y="1398"/>
              <a:ext cx="1" cy="202"/>
            </a:xfrm>
            <a:prstGeom prst="line">
              <a:avLst/>
            </a:prstGeom>
            <a:noFill/>
            <a:ln w="4763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" name="Line 296"/>
            <p:cNvSpPr>
              <a:spLocks noChangeShapeType="1"/>
            </p:cNvSpPr>
            <p:nvPr/>
          </p:nvSpPr>
          <p:spPr bwMode="auto">
            <a:xfrm>
              <a:off x="745" y="1398"/>
              <a:ext cx="1" cy="199"/>
            </a:xfrm>
            <a:prstGeom prst="line">
              <a:avLst/>
            </a:prstGeom>
            <a:noFill/>
            <a:ln w="4763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" name="Line 297"/>
            <p:cNvSpPr>
              <a:spLocks noChangeShapeType="1"/>
            </p:cNvSpPr>
            <p:nvPr/>
          </p:nvSpPr>
          <p:spPr bwMode="auto">
            <a:xfrm>
              <a:off x="722" y="1400"/>
              <a:ext cx="1" cy="197"/>
            </a:xfrm>
            <a:prstGeom prst="line">
              <a:avLst/>
            </a:prstGeom>
            <a:noFill/>
            <a:ln w="4763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" name="Line 298"/>
            <p:cNvSpPr>
              <a:spLocks noChangeShapeType="1"/>
            </p:cNvSpPr>
            <p:nvPr/>
          </p:nvSpPr>
          <p:spPr bwMode="auto">
            <a:xfrm>
              <a:off x="700" y="1403"/>
              <a:ext cx="1" cy="189"/>
            </a:xfrm>
            <a:prstGeom prst="line">
              <a:avLst/>
            </a:prstGeom>
            <a:noFill/>
            <a:ln w="4763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0" name="Freeform 299"/>
            <p:cNvSpPr>
              <a:spLocks/>
            </p:cNvSpPr>
            <p:nvPr/>
          </p:nvSpPr>
          <p:spPr bwMode="auto">
            <a:xfrm>
              <a:off x="677" y="1398"/>
              <a:ext cx="273" cy="26"/>
            </a:xfrm>
            <a:custGeom>
              <a:avLst/>
              <a:gdLst>
                <a:gd name="T0" fmla="*/ 2147483647 w 109"/>
                <a:gd name="T1" fmla="*/ 997892765 h 10"/>
                <a:gd name="T2" fmla="*/ 2147483647 w 109"/>
                <a:gd name="T3" fmla="*/ 0 h 10"/>
                <a:gd name="T4" fmla="*/ 0 w 109"/>
                <a:gd name="T5" fmla="*/ 997892765 h 10"/>
                <a:gd name="T6" fmla="*/ 0 w 109"/>
                <a:gd name="T7" fmla="*/ 997892765 h 10"/>
                <a:gd name="T8" fmla="*/ 2147483647 w 109"/>
                <a:gd name="T9" fmla="*/ 2006279375 h 10"/>
                <a:gd name="T10" fmla="*/ 2147483647 w 109"/>
                <a:gd name="T11" fmla="*/ 997892765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"/>
                <a:gd name="T19" fmla="*/ 0 h 10"/>
                <a:gd name="T20" fmla="*/ 109 w 109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" h="10">
                  <a:moveTo>
                    <a:pt x="109" y="5"/>
                  </a:moveTo>
                  <a:cubicBezTo>
                    <a:pt x="109" y="2"/>
                    <a:pt x="85" y="0"/>
                    <a:pt x="55" y="0"/>
                  </a:cubicBezTo>
                  <a:cubicBezTo>
                    <a:pt x="24" y="0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8"/>
                    <a:pt x="24" y="10"/>
                    <a:pt x="55" y="10"/>
                  </a:cubicBezTo>
                  <a:cubicBezTo>
                    <a:pt x="85" y="10"/>
                    <a:pt x="109" y="8"/>
                    <a:pt x="109" y="5"/>
                  </a:cubicBezTo>
                </a:path>
              </a:pathLst>
            </a:custGeom>
            <a:solidFill>
              <a:srgbClr val="9BB0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" name="Freeform 300"/>
            <p:cNvSpPr>
              <a:spLocks noEditPoints="1"/>
            </p:cNvSpPr>
            <p:nvPr/>
          </p:nvSpPr>
          <p:spPr bwMode="auto">
            <a:xfrm>
              <a:off x="677" y="1403"/>
              <a:ext cx="273" cy="21"/>
            </a:xfrm>
            <a:custGeom>
              <a:avLst/>
              <a:gdLst>
                <a:gd name="T0" fmla="*/ 2147483647 w 109"/>
                <a:gd name="T1" fmla="*/ 731633939 h 8"/>
                <a:gd name="T2" fmla="*/ 2147483647 w 109"/>
                <a:gd name="T3" fmla="*/ 731633939 h 8"/>
                <a:gd name="T4" fmla="*/ 2147483647 w 109"/>
                <a:gd name="T5" fmla="*/ 731633939 h 8"/>
                <a:gd name="T6" fmla="*/ 2147483647 w 109"/>
                <a:gd name="T7" fmla="*/ 731633939 h 8"/>
                <a:gd name="T8" fmla="*/ 0 w 109"/>
                <a:gd name="T9" fmla="*/ 731633939 h 8"/>
                <a:gd name="T10" fmla="*/ 0 w 109"/>
                <a:gd name="T11" fmla="*/ 731633939 h 8"/>
                <a:gd name="T12" fmla="*/ 0 w 109"/>
                <a:gd name="T13" fmla="*/ 731633939 h 8"/>
                <a:gd name="T14" fmla="*/ 2147483647 w 109"/>
                <a:gd name="T15" fmla="*/ 0 h 8"/>
                <a:gd name="T16" fmla="*/ 2147483647 w 109"/>
                <a:gd name="T17" fmla="*/ 1189117209 h 8"/>
                <a:gd name="T18" fmla="*/ 0 w 109"/>
                <a:gd name="T19" fmla="*/ 731633939 h 8"/>
                <a:gd name="T20" fmla="*/ 0 w 109"/>
                <a:gd name="T21" fmla="*/ 731633939 h 8"/>
                <a:gd name="T22" fmla="*/ 2147483647 w 109"/>
                <a:gd name="T23" fmla="*/ 1920739724 h 8"/>
                <a:gd name="T24" fmla="*/ 2147483647 w 109"/>
                <a:gd name="T25" fmla="*/ 731633939 h 8"/>
                <a:gd name="T26" fmla="*/ 2147483647 w 109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9"/>
                <a:gd name="T43" fmla="*/ 0 h 8"/>
                <a:gd name="T44" fmla="*/ 109 w 109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9" h="8">
                  <a:moveTo>
                    <a:pt x="109" y="3"/>
                  </a:move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lose/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102" y="0"/>
                  </a:moveTo>
                  <a:cubicBezTo>
                    <a:pt x="109" y="4"/>
                    <a:pt x="76" y="5"/>
                    <a:pt x="47" y="5"/>
                  </a:cubicBezTo>
                  <a:cubicBezTo>
                    <a:pt x="27" y="5"/>
                    <a:pt x="1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25" y="8"/>
                    <a:pt x="55" y="8"/>
                  </a:cubicBezTo>
                  <a:cubicBezTo>
                    <a:pt x="85" y="8"/>
                    <a:pt x="109" y="6"/>
                    <a:pt x="109" y="3"/>
                  </a:cubicBezTo>
                  <a:cubicBezTo>
                    <a:pt x="109" y="2"/>
                    <a:pt x="106" y="1"/>
                    <a:pt x="102" y="0"/>
                  </a:cubicBezTo>
                  <a:close/>
                </a:path>
              </a:pathLst>
            </a:custGeom>
            <a:solidFill>
              <a:srgbClr val="D8DF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" name="Freeform 301"/>
            <p:cNvSpPr>
              <a:spLocks/>
            </p:cNvSpPr>
            <p:nvPr/>
          </p:nvSpPr>
          <p:spPr bwMode="auto">
            <a:xfrm>
              <a:off x="677" y="1398"/>
              <a:ext cx="273" cy="26"/>
            </a:xfrm>
            <a:custGeom>
              <a:avLst/>
              <a:gdLst>
                <a:gd name="T0" fmla="*/ 2147483647 w 109"/>
                <a:gd name="T1" fmla="*/ 997892765 h 10"/>
                <a:gd name="T2" fmla="*/ 2147483647 w 109"/>
                <a:gd name="T3" fmla="*/ 0 h 10"/>
                <a:gd name="T4" fmla="*/ 0 w 109"/>
                <a:gd name="T5" fmla="*/ 997892765 h 10"/>
                <a:gd name="T6" fmla="*/ 0 w 109"/>
                <a:gd name="T7" fmla="*/ 997892765 h 10"/>
                <a:gd name="T8" fmla="*/ 2147483647 w 109"/>
                <a:gd name="T9" fmla="*/ 2006279375 h 10"/>
                <a:gd name="T10" fmla="*/ 2147483647 w 109"/>
                <a:gd name="T11" fmla="*/ 997892765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"/>
                <a:gd name="T19" fmla="*/ 0 h 10"/>
                <a:gd name="T20" fmla="*/ 109 w 109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" h="10">
                  <a:moveTo>
                    <a:pt x="109" y="5"/>
                  </a:moveTo>
                  <a:cubicBezTo>
                    <a:pt x="109" y="2"/>
                    <a:pt x="85" y="0"/>
                    <a:pt x="55" y="0"/>
                  </a:cubicBezTo>
                  <a:cubicBezTo>
                    <a:pt x="24" y="0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8"/>
                    <a:pt x="24" y="10"/>
                    <a:pt x="55" y="10"/>
                  </a:cubicBezTo>
                  <a:cubicBezTo>
                    <a:pt x="85" y="10"/>
                    <a:pt x="109" y="8"/>
                    <a:pt x="109" y="5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3" name="Freeform 302"/>
            <p:cNvSpPr>
              <a:spLocks/>
            </p:cNvSpPr>
            <p:nvPr/>
          </p:nvSpPr>
          <p:spPr bwMode="auto">
            <a:xfrm>
              <a:off x="677" y="1398"/>
              <a:ext cx="273" cy="205"/>
            </a:xfrm>
            <a:custGeom>
              <a:avLst/>
              <a:gdLst>
                <a:gd name="T0" fmla="*/ 2147483647 w 109"/>
                <a:gd name="T1" fmla="*/ 2147483647 h 77"/>
                <a:gd name="T2" fmla="*/ 2147483647 w 109"/>
                <a:gd name="T3" fmla="*/ 1579312729 h 77"/>
                <a:gd name="T4" fmla="*/ 2147483647 w 109"/>
                <a:gd name="T5" fmla="*/ 0 h 77"/>
                <a:gd name="T6" fmla="*/ 0 w 109"/>
                <a:gd name="T7" fmla="*/ 1579312729 h 77"/>
                <a:gd name="T8" fmla="*/ 0 w 109"/>
                <a:gd name="T9" fmla="*/ 2147483647 h 77"/>
                <a:gd name="T10" fmla="*/ 0 w 109"/>
                <a:gd name="T11" fmla="*/ 2147483647 h 77"/>
                <a:gd name="T12" fmla="*/ 2147483647 w 109"/>
                <a:gd name="T13" fmla="*/ 2147483647 h 77"/>
                <a:gd name="T14" fmla="*/ 2147483647 w 109"/>
                <a:gd name="T15" fmla="*/ 2147483647 h 7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9"/>
                <a:gd name="T25" fmla="*/ 0 h 77"/>
                <a:gd name="T26" fmla="*/ 109 w 109"/>
                <a:gd name="T27" fmla="*/ 77 h 7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9" h="77">
                  <a:moveTo>
                    <a:pt x="109" y="71"/>
                  </a:moveTo>
                  <a:cubicBezTo>
                    <a:pt x="109" y="5"/>
                    <a:pt x="109" y="5"/>
                    <a:pt x="109" y="5"/>
                  </a:cubicBezTo>
                  <a:cubicBezTo>
                    <a:pt x="109" y="2"/>
                    <a:pt x="85" y="0"/>
                    <a:pt x="55" y="0"/>
                  </a:cubicBezTo>
                  <a:cubicBezTo>
                    <a:pt x="24" y="0"/>
                    <a:pt x="0" y="2"/>
                    <a:pt x="0" y="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4"/>
                    <a:pt x="24" y="77"/>
                    <a:pt x="55" y="77"/>
                  </a:cubicBezTo>
                  <a:cubicBezTo>
                    <a:pt x="85" y="77"/>
                    <a:pt x="109" y="74"/>
                    <a:pt x="109" y="71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4" name="Freeform 303"/>
            <p:cNvSpPr>
              <a:spLocks/>
            </p:cNvSpPr>
            <p:nvPr/>
          </p:nvSpPr>
          <p:spPr bwMode="auto">
            <a:xfrm>
              <a:off x="672" y="1581"/>
              <a:ext cx="7" cy="11"/>
            </a:xfrm>
            <a:custGeom>
              <a:avLst/>
              <a:gdLst>
                <a:gd name="T0" fmla="*/ 66493427 w 3"/>
                <a:gd name="T1" fmla="*/ 2147483647 h 4"/>
                <a:gd name="T2" fmla="*/ 50319325 w 3"/>
                <a:gd name="T3" fmla="*/ 1295786358 h 4"/>
                <a:gd name="T4" fmla="*/ 50319325 w 3"/>
                <a:gd name="T5" fmla="*/ 1295786358 h 4"/>
                <a:gd name="T6" fmla="*/ 50319325 w 3"/>
                <a:gd name="T7" fmla="*/ 0 h 4"/>
                <a:gd name="T8" fmla="*/ 0 w 3"/>
                <a:gd name="T9" fmla="*/ 1295786358 h 4"/>
                <a:gd name="T10" fmla="*/ 66493427 w 3"/>
                <a:gd name="T11" fmla="*/ 2147483647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4"/>
                <a:gd name="T20" fmla="*/ 3 w 3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4">
                  <a:moveTo>
                    <a:pt x="3" y="4"/>
                  </a:move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3"/>
                    <a:pt x="3" y="4"/>
                  </a:cubicBez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5" name="Freeform 304"/>
            <p:cNvSpPr>
              <a:spLocks/>
            </p:cNvSpPr>
            <p:nvPr/>
          </p:nvSpPr>
          <p:spPr bwMode="auto">
            <a:xfrm>
              <a:off x="947" y="1581"/>
              <a:ext cx="8" cy="11"/>
            </a:xfrm>
            <a:custGeom>
              <a:avLst/>
              <a:gdLst>
                <a:gd name="T0" fmla="*/ 365188833 w 3"/>
                <a:gd name="T1" fmla="*/ 0 h 4"/>
                <a:gd name="T2" fmla="*/ 365188833 w 3"/>
                <a:gd name="T3" fmla="*/ 1295786358 h 4"/>
                <a:gd name="T4" fmla="*/ 365188833 w 3"/>
                <a:gd name="T5" fmla="*/ 1295786358 h 4"/>
                <a:gd name="T6" fmla="*/ 0 w 3"/>
                <a:gd name="T7" fmla="*/ 2147483647 h 4"/>
                <a:gd name="T8" fmla="*/ 973836320 w 3"/>
                <a:gd name="T9" fmla="*/ 1295786358 h 4"/>
                <a:gd name="T10" fmla="*/ 365188833 w 3"/>
                <a:gd name="T11" fmla="*/ 0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4"/>
                <a:gd name="T20" fmla="*/ 3 w 3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4">
                  <a:moveTo>
                    <a:pt x="1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1"/>
                    <a:pt x="3" y="1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" name="Freeform 305"/>
            <p:cNvSpPr>
              <a:spLocks/>
            </p:cNvSpPr>
            <p:nvPr/>
          </p:nvSpPr>
          <p:spPr bwMode="auto">
            <a:xfrm>
              <a:off x="672" y="1587"/>
              <a:ext cx="283" cy="26"/>
            </a:xfrm>
            <a:custGeom>
              <a:avLst/>
              <a:gdLst>
                <a:gd name="T0" fmla="*/ 0 w 113"/>
                <a:gd name="T1" fmla="*/ 623730028 h 10"/>
                <a:gd name="T2" fmla="*/ 2147483647 w 113"/>
                <a:gd name="T3" fmla="*/ 2006279375 h 10"/>
                <a:gd name="T4" fmla="*/ 2147483647 w 113"/>
                <a:gd name="T5" fmla="*/ 623730028 h 10"/>
                <a:gd name="T6" fmla="*/ 2147483647 w 113"/>
                <a:gd name="T7" fmla="*/ 0 h 10"/>
                <a:gd name="T8" fmla="*/ 2147483647 w 113"/>
                <a:gd name="T9" fmla="*/ 1234659907 h 10"/>
                <a:gd name="T10" fmla="*/ 0 w 113"/>
                <a:gd name="T11" fmla="*/ 0 h 10"/>
                <a:gd name="T12" fmla="*/ 0 w 113"/>
                <a:gd name="T13" fmla="*/ 623730028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3"/>
                <a:gd name="T22" fmla="*/ 0 h 10"/>
                <a:gd name="T23" fmla="*/ 113 w 113"/>
                <a:gd name="T24" fmla="*/ 10 h 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3" h="10">
                  <a:moveTo>
                    <a:pt x="0" y="3"/>
                  </a:moveTo>
                  <a:cubicBezTo>
                    <a:pt x="0" y="7"/>
                    <a:pt x="26" y="10"/>
                    <a:pt x="57" y="10"/>
                  </a:cubicBezTo>
                  <a:cubicBezTo>
                    <a:pt x="88" y="10"/>
                    <a:pt x="113" y="7"/>
                    <a:pt x="113" y="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3"/>
                    <a:pt x="88" y="6"/>
                    <a:pt x="57" y="6"/>
                  </a:cubicBezTo>
                  <a:cubicBezTo>
                    <a:pt x="26" y="6"/>
                    <a:pt x="0" y="3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96AD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7" name="Freeform 306"/>
            <p:cNvSpPr>
              <a:spLocks/>
            </p:cNvSpPr>
            <p:nvPr/>
          </p:nvSpPr>
          <p:spPr bwMode="auto">
            <a:xfrm>
              <a:off x="672" y="1587"/>
              <a:ext cx="283" cy="26"/>
            </a:xfrm>
            <a:custGeom>
              <a:avLst/>
              <a:gdLst>
                <a:gd name="T0" fmla="*/ 0 w 113"/>
                <a:gd name="T1" fmla="*/ 623730028 h 10"/>
                <a:gd name="T2" fmla="*/ 2147483647 w 113"/>
                <a:gd name="T3" fmla="*/ 2006279375 h 10"/>
                <a:gd name="T4" fmla="*/ 2147483647 w 113"/>
                <a:gd name="T5" fmla="*/ 623730028 h 10"/>
                <a:gd name="T6" fmla="*/ 2147483647 w 113"/>
                <a:gd name="T7" fmla="*/ 0 h 10"/>
                <a:gd name="T8" fmla="*/ 2147483647 w 113"/>
                <a:gd name="T9" fmla="*/ 1234659907 h 10"/>
                <a:gd name="T10" fmla="*/ 0 w 113"/>
                <a:gd name="T11" fmla="*/ 0 h 10"/>
                <a:gd name="T12" fmla="*/ 0 w 113"/>
                <a:gd name="T13" fmla="*/ 623730028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3"/>
                <a:gd name="T22" fmla="*/ 0 h 10"/>
                <a:gd name="T23" fmla="*/ 113 w 113"/>
                <a:gd name="T24" fmla="*/ 10 h 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3" h="10">
                  <a:moveTo>
                    <a:pt x="0" y="3"/>
                  </a:moveTo>
                  <a:cubicBezTo>
                    <a:pt x="0" y="7"/>
                    <a:pt x="26" y="10"/>
                    <a:pt x="57" y="10"/>
                  </a:cubicBezTo>
                  <a:cubicBezTo>
                    <a:pt x="88" y="10"/>
                    <a:pt x="113" y="7"/>
                    <a:pt x="113" y="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3"/>
                    <a:pt x="88" y="6"/>
                    <a:pt x="57" y="6"/>
                  </a:cubicBezTo>
                  <a:cubicBezTo>
                    <a:pt x="26" y="6"/>
                    <a:pt x="0" y="3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8" name="Freeform 307"/>
            <p:cNvSpPr>
              <a:spLocks/>
            </p:cNvSpPr>
            <p:nvPr/>
          </p:nvSpPr>
          <p:spPr bwMode="auto">
            <a:xfrm>
              <a:off x="832" y="2803"/>
              <a:ext cx="95" cy="26"/>
            </a:xfrm>
            <a:custGeom>
              <a:avLst/>
              <a:gdLst>
                <a:gd name="T0" fmla="*/ 0 w 38"/>
                <a:gd name="T1" fmla="*/ 2006279375 h 10"/>
                <a:gd name="T2" fmla="*/ 2147483647 w 38"/>
                <a:gd name="T3" fmla="*/ 0 h 10"/>
                <a:gd name="T4" fmla="*/ 0 60000 65536"/>
                <a:gd name="T5" fmla="*/ 0 60000 65536"/>
                <a:gd name="T6" fmla="*/ 0 w 38"/>
                <a:gd name="T7" fmla="*/ 0 h 10"/>
                <a:gd name="T8" fmla="*/ 38 w 38"/>
                <a:gd name="T9" fmla="*/ 10 h 1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8" h="10">
                  <a:moveTo>
                    <a:pt x="0" y="10"/>
                  </a:moveTo>
                  <a:cubicBezTo>
                    <a:pt x="28" y="10"/>
                    <a:pt x="34" y="3"/>
                    <a:pt x="38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9" name="Freeform 308"/>
            <p:cNvSpPr>
              <a:spLocks/>
            </p:cNvSpPr>
            <p:nvPr/>
          </p:nvSpPr>
          <p:spPr bwMode="auto">
            <a:xfrm>
              <a:off x="832" y="2704"/>
              <a:ext cx="95" cy="24"/>
            </a:xfrm>
            <a:custGeom>
              <a:avLst/>
              <a:gdLst>
                <a:gd name="T0" fmla="*/ 0 w 38"/>
                <a:gd name="T1" fmla="*/ 2147483647 h 9"/>
                <a:gd name="T2" fmla="*/ 2147483647 w 38"/>
                <a:gd name="T3" fmla="*/ 0 h 9"/>
                <a:gd name="T4" fmla="*/ 0 60000 65536"/>
                <a:gd name="T5" fmla="*/ 0 60000 65536"/>
                <a:gd name="T6" fmla="*/ 0 w 38"/>
                <a:gd name="T7" fmla="*/ 0 h 9"/>
                <a:gd name="T8" fmla="*/ 38 w 38"/>
                <a:gd name="T9" fmla="*/ 9 h 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8" h="9">
                  <a:moveTo>
                    <a:pt x="0" y="9"/>
                  </a:moveTo>
                  <a:cubicBezTo>
                    <a:pt x="27" y="9"/>
                    <a:pt x="34" y="3"/>
                    <a:pt x="38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0" name="Freeform 309"/>
            <p:cNvSpPr>
              <a:spLocks/>
            </p:cNvSpPr>
            <p:nvPr/>
          </p:nvSpPr>
          <p:spPr bwMode="auto">
            <a:xfrm>
              <a:off x="832" y="2603"/>
              <a:ext cx="95" cy="24"/>
            </a:xfrm>
            <a:custGeom>
              <a:avLst/>
              <a:gdLst>
                <a:gd name="T0" fmla="*/ 0 w 38"/>
                <a:gd name="T1" fmla="*/ 2147483647 h 9"/>
                <a:gd name="T2" fmla="*/ 2147483647 w 38"/>
                <a:gd name="T3" fmla="*/ 0 h 9"/>
                <a:gd name="T4" fmla="*/ 0 60000 65536"/>
                <a:gd name="T5" fmla="*/ 0 60000 65536"/>
                <a:gd name="T6" fmla="*/ 0 w 38"/>
                <a:gd name="T7" fmla="*/ 0 h 9"/>
                <a:gd name="T8" fmla="*/ 38 w 38"/>
                <a:gd name="T9" fmla="*/ 9 h 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8" h="9">
                  <a:moveTo>
                    <a:pt x="0" y="9"/>
                  </a:moveTo>
                  <a:cubicBezTo>
                    <a:pt x="26" y="9"/>
                    <a:pt x="33" y="4"/>
                    <a:pt x="38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1" name="Freeform 310"/>
            <p:cNvSpPr>
              <a:spLocks/>
            </p:cNvSpPr>
            <p:nvPr/>
          </p:nvSpPr>
          <p:spPr bwMode="auto">
            <a:xfrm>
              <a:off x="832" y="2504"/>
              <a:ext cx="95" cy="24"/>
            </a:xfrm>
            <a:custGeom>
              <a:avLst/>
              <a:gdLst>
                <a:gd name="T0" fmla="*/ 0 w 38"/>
                <a:gd name="T1" fmla="*/ 2147483647 h 9"/>
                <a:gd name="T2" fmla="*/ 2147483647 w 38"/>
                <a:gd name="T3" fmla="*/ 0 h 9"/>
                <a:gd name="T4" fmla="*/ 0 60000 65536"/>
                <a:gd name="T5" fmla="*/ 0 60000 65536"/>
                <a:gd name="T6" fmla="*/ 0 w 38"/>
                <a:gd name="T7" fmla="*/ 0 h 9"/>
                <a:gd name="T8" fmla="*/ 38 w 38"/>
                <a:gd name="T9" fmla="*/ 9 h 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8" h="9">
                  <a:moveTo>
                    <a:pt x="0" y="9"/>
                  </a:moveTo>
                  <a:cubicBezTo>
                    <a:pt x="25" y="9"/>
                    <a:pt x="33" y="3"/>
                    <a:pt x="38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2" name="Freeform 311"/>
            <p:cNvSpPr>
              <a:spLocks/>
            </p:cNvSpPr>
            <p:nvPr/>
          </p:nvSpPr>
          <p:spPr bwMode="auto">
            <a:xfrm>
              <a:off x="832" y="2405"/>
              <a:ext cx="95" cy="22"/>
            </a:xfrm>
            <a:custGeom>
              <a:avLst/>
              <a:gdLst>
                <a:gd name="T0" fmla="*/ 0 w 38"/>
                <a:gd name="T1" fmla="*/ 2147483647 h 8"/>
                <a:gd name="T2" fmla="*/ 2147483647 w 38"/>
                <a:gd name="T3" fmla="*/ 0 h 8"/>
                <a:gd name="T4" fmla="*/ 0 60000 65536"/>
                <a:gd name="T5" fmla="*/ 0 60000 65536"/>
                <a:gd name="T6" fmla="*/ 0 w 38"/>
                <a:gd name="T7" fmla="*/ 0 h 8"/>
                <a:gd name="T8" fmla="*/ 38 w 38"/>
                <a:gd name="T9" fmla="*/ 8 h 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8" h="8">
                  <a:moveTo>
                    <a:pt x="0" y="8"/>
                  </a:moveTo>
                  <a:cubicBezTo>
                    <a:pt x="25" y="8"/>
                    <a:pt x="32" y="3"/>
                    <a:pt x="38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3" name="Freeform 312"/>
            <p:cNvSpPr>
              <a:spLocks/>
            </p:cNvSpPr>
            <p:nvPr/>
          </p:nvSpPr>
          <p:spPr bwMode="auto">
            <a:xfrm>
              <a:off x="832" y="2307"/>
              <a:ext cx="95" cy="18"/>
            </a:xfrm>
            <a:custGeom>
              <a:avLst/>
              <a:gdLst>
                <a:gd name="T0" fmla="*/ 0 w 38"/>
                <a:gd name="T1" fmla="*/ 1107004882 h 7"/>
                <a:gd name="T2" fmla="*/ 2147483647 w 38"/>
                <a:gd name="T3" fmla="*/ 0 h 7"/>
                <a:gd name="T4" fmla="*/ 0 60000 65536"/>
                <a:gd name="T5" fmla="*/ 0 60000 65536"/>
                <a:gd name="T6" fmla="*/ 0 w 38"/>
                <a:gd name="T7" fmla="*/ 0 h 7"/>
                <a:gd name="T8" fmla="*/ 38 w 38"/>
                <a:gd name="T9" fmla="*/ 7 h 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8" h="7">
                  <a:moveTo>
                    <a:pt x="0" y="7"/>
                  </a:moveTo>
                  <a:cubicBezTo>
                    <a:pt x="24" y="7"/>
                    <a:pt x="32" y="3"/>
                    <a:pt x="38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4" name="Freeform 313"/>
            <p:cNvSpPr>
              <a:spLocks/>
            </p:cNvSpPr>
            <p:nvPr/>
          </p:nvSpPr>
          <p:spPr bwMode="auto">
            <a:xfrm>
              <a:off x="832" y="2208"/>
              <a:ext cx="95" cy="16"/>
            </a:xfrm>
            <a:custGeom>
              <a:avLst/>
              <a:gdLst>
                <a:gd name="T0" fmla="*/ 0 w 38"/>
                <a:gd name="T1" fmla="*/ 2008282498 h 6"/>
                <a:gd name="T2" fmla="*/ 2147483647 w 38"/>
                <a:gd name="T3" fmla="*/ 0 h 6"/>
                <a:gd name="T4" fmla="*/ 0 60000 65536"/>
                <a:gd name="T5" fmla="*/ 0 60000 65536"/>
                <a:gd name="T6" fmla="*/ 0 w 38"/>
                <a:gd name="T7" fmla="*/ 0 h 6"/>
                <a:gd name="T8" fmla="*/ 38 w 38"/>
                <a:gd name="T9" fmla="*/ 6 h 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8" h="6">
                  <a:moveTo>
                    <a:pt x="0" y="6"/>
                  </a:moveTo>
                  <a:cubicBezTo>
                    <a:pt x="23" y="6"/>
                    <a:pt x="31" y="3"/>
                    <a:pt x="38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5" name="Freeform 314"/>
            <p:cNvSpPr>
              <a:spLocks/>
            </p:cNvSpPr>
            <p:nvPr/>
          </p:nvSpPr>
          <p:spPr bwMode="auto">
            <a:xfrm>
              <a:off x="832" y="2109"/>
              <a:ext cx="95" cy="14"/>
            </a:xfrm>
            <a:custGeom>
              <a:avLst/>
              <a:gdLst>
                <a:gd name="T0" fmla="*/ 0 w 38"/>
                <a:gd name="T1" fmla="*/ 2147483647 h 5"/>
                <a:gd name="T2" fmla="*/ 2147483647 w 38"/>
                <a:gd name="T3" fmla="*/ 0 h 5"/>
                <a:gd name="T4" fmla="*/ 0 60000 65536"/>
                <a:gd name="T5" fmla="*/ 0 60000 65536"/>
                <a:gd name="T6" fmla="*/ 0 w 38"/>
                <a:gd name="T7" fmla="*/ 0 h 5"/>
                <a:gd name="T8" fmla="*/ 38 w 38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8" h="5">
                  <a:moveTo>
                    <a:pt x="0" y="5"/>
                  </a:moveTo>
                  <a:cubicBezTo>
                    <a:pt x="22" y="5"/>
                    <a:pt x="31" y="2"/>
                    <a:pt x="38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6" name="Freeform 315"/>
            <p:cNvSpPr>
              <a:spLocks/>
            </p:cNvSpPr>
            <p:nvPr/>
          </p:nvSpPr>
          <p:spPr bwMode="auto">
            <a:xfrm>
              <a:off x="832" y="2011"/>
              <a:ext cx="95" cy="13"/>
            </a:xfrm>
            <a:custGeom>
              <a:avLst/>
              <a:gdLst>
                <a:gd name="T0" fmla="*/ 0 w 38"/>
                <a:gd name="T1" fmla="*/ 997892765 h 5"/>
                <a:gd name="T2" fmla="*/ 2147483647 w 38"/>
                <a:gd name="T3" fmla="*/ 0 h 5"/>
                <a:gd name="T4" fmla="*/ 0 60000 65536"/>
                <a:gd name="T5" fmla="*/ 0 60000 65536"/>
                <a:gd name="T6" fmla="*/ 0 w 38"/>
                <a:gd name="T7" fmla="*/ 0 h 5"/>
                <a:gd name="T8" fmla="*/ 38 w 38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8" h="5">
                  <a:moveTo>
                    <a:pt x="0" y="5"/>
                  </a:moveTo>
                  <a:cubicBezTo>
                    <a:pt x="21" y="5"/>
                    <a:pt x="30" y="2"/>
                    <a:pt x="38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" name="Freeform 316"/>
            <p:cNvSpPr>
              <a:spLocks/>
            </p:cNvSpPr>
            <p:nvPr/>
          </p:nvSpPr>
          <p:spPr bwMode="auto">
            <a:xfrm>
              <a:off x="832" y="1912"/>
              <a:ext cx="95" cy="11"/>
            </a:xfrm>
            <a:custGeom>
              <a:avLst/>
              <a:gdLst>
                <a:gd name="T0" fmla="*/ 0 w 38"/>
                <a:gd name="T1" fmla="*/ 2147483647 h 4"/>
                <a:gd name="T2" fmla="*/ 2147483647 w 38"/>
                <a:gd name="T3" fmla="*/ 0 h 4"/>
                <a:gd name="T4" fmla="*/ 0 60000 65536"/>
                <a:gd name="T5" fmla="*/ 0 60000 65536"/>
                <a:gd name="T6" fmla="*/ 0 w 38"/>
                <a:gd name="T7" fmla="*/ 0 h 4"/>
                <a:gd name="T8" fmla="*/ 38 w 38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8" h="4">
                  <a:moveTo>
                    <a:pt x="0" y="4"/>
                  </a:moveTo>
                  <a:cubicBezTo>
                    <a:pt x="20" y="4"/>
                    <a:pt x="30" y="2"/>
                    <a:pt x="38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8" name="Freeform 317"/>
            <p:cNvSpPr>
              <a:spLocks/>
            </p:cNvSpPr>
            <p:nvPr/>
          </p:nvSpPr>
          <p:spPr bwMode="auto">
            <a:xfrm>
              <a:off x="832" y="1813"/>
              <a:ext cx="95" cy="8"/>
            </a:xfrm>
            <a:custGeom>
              <a:avLst/>
              <a:gdLst>
                <a:gd name="T0" fmla="*/ 0 w 38"/>
                <a:gd name="T1" fmla="*/ 973836320 h 3"/>
                <a:gd name="T2" fmla="*/ 2147483647 w 38"/>
                <a:gd name="T3" fmla="*/ 0 h 3"/>
                <a:gd name="T4" fmla="*/ 0 60000 65536"/>
                <a:gd name="T5" fmla="*/ 0 60000 65536"/>
                <a:gd name="T6" fmla="*/ 0 w 38"/>
                <a:gd name="T7" fmla="*/ 0 h 3"/>
                <a:gd name="T8" fmla="*/ 38 w 38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8" h="3">
                  <a:moveTo>
                    <a:pt x="0" y="3"/>
                  </a:moveTo>
                  <a:cubicBezTo>
                    <a:pt x="20" y="3"/>
                    <a:pt x="29" y="1"/>
                    <a:pt x="38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" name="Freeform 318"/>
            <p:cNvSpPr>
              <a:spLocks/>
            </p:cNvSpPr>
            <p:nvPr/>
          </p:nvSpPr>
          <p:spPr bwMode="auto">
            <a:xfrm>
              <a:off x="872" y="1763"/>
              <a:ext cx="58" cy="5"/>
            </a:xfrm>
            <a:custGeom>
              <a:avLst/>
              <a:gdLst>
                <a:gd name="T0" fmla="*/ 0 w 23"/>
                <a:gd name="T1" fmla="*/ 174044317 h 2"/>
                <a:gd name="T2" fmla="*/ 2147483647 w 23"/>
                <a:gd name="T3" fmla="*/ 0 h 2"/>
                <a:gd name="T4" fmla="*/ 0 60000 65536"/>
                <a:gd name="T5" fmla="*/ 0 60000 65536"/>
                <a:gd name="T6" fmla="*/ 0 w 23"/>
                <a:gd name="T7" fmla="*/ 0 h 2"/>
                <a:gd name="T8" fmla="*/ 23 w 23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3" h="2">
                  <a:moveTo>
                    <a:pt x="0" y="2"/>
                  </a:moveTo>
                  <a:cubicBezTo>
                    <a:pt x="9" y="2"/>
                    <a:pt x="17" y="1"/>
                    <a:pt x="23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" name="Freeform 319"/>
            <p:cNvSpPr>
              <a:spLocks/>
            </p:cNvSpPr>
            <p:nvPr/>
          </p:nvSpPr>
          <p:spPr bwMode="auto">
            <a:xfrm>
              <a:off x="872" y="1861"/>
              <a:ext cx="55" cy="8"/>
            </a:xfrm>
            <a:custGeom>
              <a:avLst/>
              <a:gdLst>
                <a:gd name="T0" fmla="*/ 0 w 22"/>
                <a:gd name="T1" fmla="*/ 973836320 h 3"/>
                <a:gd name="T2" fmla="*/ 1997945547 w 22"/>
                <a:gd name="T3" fmla="*/ 0 h 3"/>
                <a:gd name="T4" fmla="*/ 0 60000 65536"/>
                <a:gd name="T5" fmla="*/ 0 60000 65536"/>
                <a:gd name="T6" fmla="*/ 0 w 22"/>
                <a:gd name="T7" fmla="*/ 0 h 3"/>
                <a:gd name="T8" fmla="*/ 22 w 2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2" h="3">
                  <a:moveTo>
                    <a:pt x="0" y="3"/>
                  </a:moveTo>
                  <a:cubicBezTo>
                    <a:pt x="9" y="2"/>
                    <a:pt x="17" y="1"/>
                    <a:pt x="22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" name="Freeform 320"/>
            <p:cNvSpPr>
              <a:spLocks/>
            </p:cNvSpPr>
            <p:nvPr/>
          </p:nvSpPr>
          <p:spPr bwMode="auto">
            <a:xfrm>
              <a:off x="872" y="1963"/>
              <a:ext cx="55" cy="8"/>
            </a:xfrm>
            <a:custGeom>
              <a:avLst/>
              <a:gdLst>
                <a:gd name="T0" fmla="*/ 0 w 22"/>
                <a:gd name="T1" fmla="*/ 973836320 h 3"/>
                <a:gd name="T2" fmla="*/ 1997945547 w 22"/>
                <a:gd name="T3" fmla="*/ 0 h 3"/>
                <a:gd name="T4" fmla="*/ 0 60000 65536"/>
                <a:gd name="T5" fmla="*/ 0 60000 65536"/>
                <a:gd name="T6" fmla="*/ 0 w 22"/>
                <a:gd name="T7" fmla="*/ 0 h 3"/>
                <a:gd name="T8" fmla="*/ 22 w 2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2" h="3">
                  <a:moveTo>
                    <a:pt x="0" y="3"/>
                  </a:moveTo>
                  <a:cubicBezTo>
                    <a:pt x="10" y="2"/>
                    <a:pt x="17" y="1"/>
                    <a:pt x="22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" name="Freeform 321"/>
            <p:cNvSpPr>
              <a:spLocks/>
            </p:cNvSpPr>
            <p:nvPr/>
          </p:nvSpPr>
          <p:spPr bwMode="auto">
            <a:xfrm>
              <a:off x="872" y="2061"/>
              <a:ext cx="55" cy="8"/>
            </a:xfrm>
            <a:custGeom>
              <a:avLst/>
              <a:gdLst>
                <a:gd name="T0" fmla="*/ 0 w 22"/>
                <a:gd name="T1" fmla="*/ 973836320 h 3"/>
                <a:gd name="T2" fmla="*/ 1997945547 w 22"/>
                <a:gd name="T3" fmla="*/ 0 h 3"/>
                <a:gd name="T4" fmla="*/ 0 60000 65536"/>
                <a:gd name="T5" fmla="*/ 0 60000 65536"/>
                <a:gd name="T6" fmla="*/ 0 w 22"/>
                <a:gd name="T7" fmla="*/ 0 h 3"/>
                <a:gd name="T8" fmla="*/ 22 w 2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2" h="3">
                  <a:moveTo>
                    <a:pt x="0" y="3"/>
                  </a:moveTo>
                  <a:cubicBezTo>
                    <a:pt x="10" y="2"/>
                    <a:pt x="18" y="1"/>
                    <a:pt x="22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" name="Freeform 322"/>
            <p:cNvSpPr>
              <a:spLocks/>
            </p:cNvSpPr>
            <p:nvPr/>
          </p:nvSpPr>
          <p:spPr bwMode="auto">
            <a:xfrm>
              <a:off x="872" y="2160"/>
              <a:ext cx="55" cy="11"/>
            </a:xfrm>
            <a:custGeom>
              <a:avLst/>
              <a:gdLst>
                <a:gd name="T0" fmla="*/ 0 w 22"/>
                <a:gd name="T1" fmla="*/ 2147483647 h 4"/>
                <a:gd name="T2" fmla="*/ 1997945547 w 22"/>
                <a:gd name="T3" fmla="*/ 0 h 4"/>
                <a:gd name="T4" fmla="*/ 0 60000 65536"/>
                <a:gd name="T5" fmla="*/ 0 60000 65536"/>
                <a:gd name="T6" fmla="*/ 0 w 22"/>
                <a:gd name="T7" fmla="*/ 0 h 4"/>
                <a:gd name="T8" fmla="*/ 22 w 22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2" h="4">
                  <a:moveTo>
                    <a:pt x="0" y="4"/>
                  </a:moveTo>
                  <a:cubicBezTo>
                    <a:pt x="10" y="3"/>
                    <a:pt x="18" y="1"/>
                    <a:pt x="22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" name="Freeform 323"/>
            <p:cNvSpPr>
              <a:spLocks/>
            </p:cNvSpPr>
            <p:nvPr/>
          </p:nvSpPr>
          <p:spPr bwMode="auto">
            <a:xfrm>
              <a:off x="872" y="2259"/>
              <a:ext cx="55" cy="13"/>
            </a:xfrm>
            <a:custGeom>
              <a:avLst/>
              <a:gdLst>
                <a:gd name="T0" fmla="*/ 0 w 22"/>
                <a:gd name="T1" fmla="*/ 997892765 h 5"/>
                <a:gd name="T2" fmla="*/ 1997945547 w 22"/>
                <a:gd name="T3" fmla="*/ 0 h 5"/>
                <a:gd name="T4" fmla="*/ 0 60000 65536"/>
                <a:gd name="T5" fmla="*/ 0 60000 65536"/>
                <a:gd name="T6" fmla="*/ 0 w 22"/>
                <a:gd name="T7" fmla="*/ 0 h 5"/>
                <a:gd name="T8" fmla="*/ 22 w 22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2" h="5">
                  <a:moveTo>
                    <a:pt x="0" y="5"/>
                  </a:moveTo>
                  <a:cubicBezTo>
                    <a:pt x="11" y="4"/>
                    <a:pt x="18" y="1"/>
                    <a:pt x="22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" name="Freeform 324"/>
            <p:cNvSpPr>
              <a:spLocks/>
            </p:cNvSpPr>
            <p:nvPr/>
          </p:nvSpPr>
          <p:spPr bwMode="auto">
            <a:xfrm>
              <a:off x="872" y="2357"/>
              <a:ext cx="55" cy="14"/>
            </a:xfrm>
            <a:custGeom>
              <a:avLst/>
              <a:gdLst>
                <a:gd name="T0" fmla="*/ 0 w 22"/>
                <a:gd name="T1" fmla="*/ 2147483647 h 5"/>
                <a:gd name="T2" fmla="*/ 1997945547 w 22"/>
                <a:gd name="T3" fmla="*/ 0 h 5"/>
                <a:gd name="T4" fmla="*/ 0 60000 65536"/>
                <a:gd name="T5" fmla="*/ 0 60000 65536"/>
                <a:gd name="T6" fmla="*/ 0 w 22"/>
                <a:gd name="T7" fmla="*/ 0 h 5"/>
                <a:gd name="T8" fmla="*/ 22 w 22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2" h="5">
                  <a:moveTo>
                    <a:pt x="0" y="5"/>
                  </a:moveTo>
                  <a:cubicBezTo>
                    <a:pt x="11" y="4"/>
                    <a:pt x="18" y="2"/>
                    <a:pt x="22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" name="Freeform 325"/>
            <p:cNvSpPr>
              <a:spLocks/>
            </p:cNvSpPr>
            <p:nvPr/>
          </p:nvSpPr>
          <p:spPr bwMode="auto">
            <a:xfrm>
              <a:off x="872" y="2456"/>
              <a:ext cx="55" cy="16"/>
            </a:xfrm>
            <a:custGeom>
              <a:avLst/>
              <a:gdLst>
                <a:gd name="T0" fmla="*/ 0 w 22"/>
                <a:gd name="T1" fmla="*/ 2008282498 h 6"/>
                <a:gd name="T2" fmla="*/ 1997945547 w 22"/>
                <a:gd name="T3" fmla="*/ 0 h 6"/>
                <a:gd name="T4" fmla="*/ 0 60000 65536"/>
                <a:gd name="T5" fmla="*/ 0 60000 65536"/>
                <a:gd name="T6" fmla="*/ 0 w 22"/>
                <a:gd name="T7" fmla="*/ 0 h 6"/>
                <a:gd name="T8" fmla="*/ 22 w 22"/>
                <a:gd name="T9" fmla="*/ 6 h 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2" h="6">
                  <a:moveTo>
                    <a:pt x="0" y="6"/>
                  </a:moveTo>
                  <a:cubicBezTo>
                    <a:pt x="11" y="5"/>
                    <a:pt x="19" y="2"/>
                    <a:pt x="22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" name="Freeform 326"/>
            <p:cNvSpPr>
              <a:spLocks/>
            </p:cNvSpPr>
            <p:nvPr/>
          </p:nvSpPr>
          <p:spPr bwMode="auto">
            <a:xfrm>
              <a:off x="872" y="2555"/>
              <a:ext cx="55" cy="18"/>
            </a:xfrm>
            <a:custGeom>
              <a:avLst/>
              <a:gdLst>
                <a:gd name="T0" fmla="*/ 0 w 22"/>
                <a:gd name="T1" fmla="*/ 1107004882 h 7"/>
                <a:gd name="T2" fmla="*/ 1997945547 w 22"/>
                <a:gd name="T3" fmla="*/ 0 h 7"/>
                <a:gd name="T4" fmla="*/ 0 60000 65536"/>
                <a:gd name="T5" fmla="*/ 0 60000 65536"/>
                <a:gd name="T6" fmla="*/ 0 w 22"/>
                <a:gd name="T7" fmla="*/ 0 h 7"/>
                <a:gd name="T8" fmla="*/ 22 w 22"/>
                <a:gd name="T9" fmla="*/ 7 h 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2" h="7">
                  <a:moveTo>
                    <a:pt x="0" y="7"/>
                  </a:moveTo>
                  <a:cubicBezTo>
                    <a:pt x="12" y="5"/>
                    <a:pt x="19" y="2"/>
                    <a:pt x="22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" name="Freeform 327"/>
            <p:cNvSpPr>
              <a:spLocks/>
            </p:cNvSpPr>
            <p:nvPr/>
          </p:nvSpPr>
          <p:spPr bwMode="auto">
            <a:xfrm>
              <a:off x="872" y="2653"/>
              <a:ext cx="55" cy="19"/>
            </a:xfrm>
            <a:custGeom>
              <a:avLst/>
              <a:gdLst>
                <a:gd name="T0" fmla="*/ 0 w 22"/>
                <a:gd name="T1" fmla="*/ 2147483647 h 7"/>
                <a:gd name="T2" fmla="*/ 1997945547 w 22"/>
                <a:gd name="T3" fmla="*/ 0 h 7"/>
                <a:gd name="T4" fmla="*/ 0 60000 65536"/>
                <a:gd name="T5" fmla="*/ 0 60000 65536"/>
                <a:gd name="T6" fmla="*/ 0 w 22"/>
                <a:gd name="T7" fmla="*/ 0 h 7"/>
                <a:gd name="T8" fmla="*/ 22 w 22"/>
                <a:gd name="T9" fmla="*/ 7 h 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2" h="7">
                  <a:moveTo>
                    <a:pt x="0" y="7"/>
                  </a:moveTo>
                  <a:cubicBezTo>
                    <a:pt x="12" y="6"/>
                    <a:pt x="19" y="2"/>
                    <a:pt x="22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" name="Freeform 328"/>
            <p:cNvSpPr>
              <a:spLocks/>
            </p:cNvSpPr>
            <p:nvPr/>
          </p:nvSpPr>
          <p:spPr bwMode="auto">
            <a:xfrm>
              <a:off x="872" y="2752"/>
              <a:ext cx="55" cy="21"/>
            </a:xfrm>
            <a:custGeom>
              <a:avLst/>
              <a:gdLst>
                <a:gd name="T0" fmla="*/ 0 w 22"/>
                <a:gd name="T1" fmla="*/ 1920739724 h 8"/>
                <a:gd name="T2" fmla="*/ 1997945547 w 22"/>
                <a:gd name="T3" fmla="*/ 0 h 8"/>
                <a:gd name="T4" fmla="*/ 0 60000 65536"/>
                <a:gd name="T5" fmla="*/ 0 60000 65536"/>
                <a:gd name="T6" fmla="*/ 0 w 22"/>
                <a:gd name="T7" fmla="*/ 0 h 8"/>
                <a:gd name="T8" fmla="*/ 22 w 22"/>
                <a:gd name="T9" fmla="*/ 8 h 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2" h="8">
                  <a:moveTo>
                    <a:pt x="0" y="8"/>
                  </a:moveTo>
                  <a:cubicBezTo>
                    <a:pt x="12" y="6"/>
                    <a:pt x="19" y="3"/>
                    <a:pt x="22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" name="Freeform 329"/>
            <p:cNvSpPr>
              <a:spLocks/>
            </p:cNvSpPr>
            <p:nvPr/>
          </p:nvSpPr>
          <p:spPr bwMode="auto">
            <a:xfrm>
              <a:off x="872" y="2851"/>
              <a:ext cx="55" cy="24"/>
            </a:xfrm>
            <a:custGeom>
              <a:avLst/>
              <a:gdLst>
                <a:gd name="T0" fmla="*/ 0 w 22"/>
                <a:gd name="T1" fmla="*/ 2147483647 h 9"/>
                <a:gd name="T2" fmla="*/ 1997945547 w 22"/>
                <a:gd name="T3" fmla="*/ 0 h 9"/>
                <a:gd name="T4" fmla="*/ 0 60000 65536"/>
                <a:gd name="T5" fmla="*/ 0 60000 65536"/>
                <a:gd name="T6" fmla="*/ 0 w 22"/>
                <a:gd name="T7" fmla="*/ 0 h 9"/>
                <a:gd name="T8" fmla="*/ 22 w 22"/>
                <a:gd name="T9" fmla="*/ 9 h 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2" h="9">
                  <a:moveTo>
                    <a:pt x="0" y="9"/>
                  </a:moveTo>
                  <a:cubicBezTo>
                    <a:pt x="13" y="7"/>
                    <a:pt x="19" y="3"/>
                    <a:pt x="22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" name="Freeform 330"/>
            <p:cNvSpPr>
              <a:spLocks/>
            </p:cNvSpPr>
            <p:nvPr/>
          </p:nvSpPr>
          <p:spPr bwMode="auto">
            <a:xfrm>
              <a:off x="712" y="1629"/>
              <a:ext cx="58" cy="1275"/>
            </a:xfrm>
            <a:custGeom>
              <a:avLst/>
              <a:gdLst>
                <a:gd name="T0" fmla="*/ 558812526 w 23"/>
                <a:gd name="T1" fmla="*/ 2147483647 h 478"/>
                <a:gd name="T2" fmla="*/ 2147483647 w 23"/>
                <a:gd name="T3" fmla="*/ 2147483647 h 478"/>
                <a:gd name="T4" fmla="*/ 0 w 23"/>
                <a:gd name="T5" fmla="*/ 2147483647 h 478"/>
                <a:gd name="T6" fmla="*/ 0 w 23"/>
                <a:gd name="T7" fmla="*/ 0 h 478"/>
                <a:gd name="T8" fmla="*/ 558812526 w 23"/>
                <a:gd name="T9" fmla="*/ 2147483647 h 4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478"/>
                <a:gd name="T17" fmla="*/ 23 w 23"/>
                <a:gd name="T18" fmla="*/ 478 h 4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478">
                  <a:moveTo>
                    <a:pt x="5" y="458"/>
                  </a:moveTo>
                  <a:cubicBezTo>
                    <a:pt x="5" y="473"/>
                    <a:pt x="16" y="477"/>
                    <a:pt x="23" y="478"/>
                  </a:cubicBezTo>
                  <a:cubicBezTo>
                    <a:pt x="10" y="478"/>
                    <a:pt x="0" y="476"/>
                    <a:pt x="0" y="4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5" y="443"/>
                    <a:pt x="5" y="4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" name="Freeform 331"/>
            <p:cNvSpPr>
              <a:spLocks/>
            </p:cNvSpPr>
            <p:nvPr/>
          </p:nvSpPr>
          <p:spPr bwMode="auto">
            <a:xfrm>
              <a:off x="832" y="1616"/>
              <a:ext cx="68" cy="1299"/>
            </a:xfrm>
            <a:custGeom>
              <a:avLst/>
              <a:gdLst>
                <a:gd name="T0" fmla="*/ 130897767 w 27"/>
                <a:gd name="T1" fmla="*/ 2147483647 h 487"/>
                <a:gd name="T2" fmla="*/ 2147483647 w 27"/>
                <a:gd name="T3" fmla="*/ 2147483647 h 487"/>
                <a:gd name="T4" fmla="*/ 2147483647 w 27"/>
                <a:gd name="T5" fmla="*/ 0 h 487"/>
                <a:gd name="T6" fmla="*/ 2147483647 w 27"/>
                <a:gd name="T7" fmla="*/ 0 h 487"/>
                <a:gd name="T8" fmla="*/ 2147483647 w 27"/>
                <a:gd name="T9" fmla="*/ 2147483647 h 487"/>
                <a:gd name="T10" fmla="*/ 0 w 27"/>
                <a:gd name="T11" fmla="*/ 2147483647 h 4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487"/>
                <a:gd name="T20" fmla="*/ 27 w 27"/>
                <a:gd name="T21" fmla="*/ 487 h 4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487">
                  <a:moveTo>
                    <a:pt x="1" y="487"/>
                  </a:moveTo>
                  <a:cubicBezTo>
                    <a:pt x="11" y="487"/>
                    <a:pt x="27" y="477"/>
                    <a:pt x="27" y="468"/>
                  </a:cubicBezTo>
                  <a:cubicBezTo>
                    <a:pt x="27" y="458"/>
                    <a:pt x="27" y="16"/>
                    <a:pt x="2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461"/>
                    <a:pt x="25" y="461"/>
                    <a:pt x="25" y="461"/>
                  </a:cubicBezTo>
                  <a:cubicBezTo>
                    <a:pt x="25" y="475"/>
                    <a:pt x="14" y="487"/>
                    <a:pt x="0" y="48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3" name="Freeform 332"/>
            <p:cNvSpPr>
              <a:spLocks/>
            </p:cNvSpPr>
            <p:nvPr/>
          </p:nvSpPr>
          <p:spPr bwMode="auto">
            <a:xfrm>
              <a:off x="717" y="2928"/>
              <a:ext cx="93" cy="232"/>
            </a:xfrm>
            <a:custGeom>
              <a:avLst/>
              <a:gdLst>
                <a:gd name="T0" fmla="*/ 2147483647 w 37"/>
                <a:gd name="T1" fmla="*/ 2008282432 h 87"/>
                <a:gd name="T2" fmla="*/ 530333759 w 37"/>
                <a:gd name="T3" fmla="*/ 365188821 h 87"/>
                <a:gd name="T4" fmla="*/ 127381153 w 37"/>
                <a:gd name="T5" fmla="*/ 1341676073 h 87"/>
                <a:gd name="T6" fmla="*/ 2147483647 w 37"/>
                <a:gd name="T7" fmla="*/ 2147483647 h 87"/>
                <a:gd name="T8" fmla="*/ 2147483647 w 37"/>
                <a:gd name="T9" fmla="*/ 2147483647 h 87"/>
                <a:gd name="T10" fmla="*/ 2147483647 w 37"/>
                <a:gd name="T11" fmla="*/ 2147483647 h 87"/>
                <a:gd name="T12" fmla="*/ 1938738048 w 37"/>
                <a:gd name="T13" fmla="*/ 2147483647 h 87"/>
                <a:gd name="T14" fmla="*/ 2147483647 w 37"/>
                <a:gd name="T15" fmla="*/ 2008282432 h 87"/>
                <a:gd name="T16" fmla="*/ 2147483647 w 37"/>
                <a:gd name="T17" fmla="*/ 2008282432 h 8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7"/>
                <a:gd name="T28" fmla="*/ 0 h 87"/>
                <a:gd name="T29" fmla="*/ 37 w 37"/>
                <a:gd name="T30" fmla="*/ 87 h 8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7" h="87">
                  <a:moveTo>
                    <a:pt x="33" y="6"/>
                  </a:moveTo>
                  <a:cubicBezTo>
                    <a:pt x="24" y="5"/>
                    <a:pt x="13" y="4"/>
                    <a:pt x="5" y="1"/>
                  </a:cubicBezTo>
                  <a:cubicBezTo>
                    <a:pt x="2" y="0"/>
                    <a:pt x="0" y="1"/>
                    <a:pt x="1" y="4"/>
                  </a:cubicBezTo>
                  <a:cubicBezTo>
                    <a:pt x="5" y="16"/>
                    <a:pt x="25" y="77"/>
                    <a:pt x="31" y="83"/>
                  </a:cubicBezTo>
                  <a:cubicBezTo>
                    <a:pt x="34" y="86"/>
                    <a:pt x="37" y="87"/>
                    <a:pt x="37" y="87"/>
                  </a:cubicBezTo>
                  <a:cubicBezTo>
                    <a:pt x="34" y="86"/>
                    <a:pt x="31" y="81"/>
                    <a:pt x="30" y="75"/>
                  </a:cubicBezTo>
                  <a:cubicBezTo>
                    <a:pt x="28" y="69"/>
                    <a:pt x="16" y="36"/>
                    <a:pt x="19" y="18"/>
                  </a:cubicBezTo>
                  <a:cubicBezTo>
                    <a:pt x="21" y="11"/>
                    <a:pt x="28" y="8"/>
                    <a:pt x="34" y="6"/>
                  </a:cubicBezTo>
                  <a:cubicBezTo>
                    <a:pt x="37" y="6"/>
                    <a:pt x="36" y="6"/>
                    <a:pt x="3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4" name="Freeform 333"/>
            <p:cNvSpPr>
              <a:spLocks/>
            </p:cNvSpPr>
            <p:nvPr/>
          </p:nvSpPr>
          <p:spPr bwMode="auto">
            <a:xfrm>
              <a:off x="815" y="2928"/>
              <a:ext cx="95" cy="232"/>
            </a:xfrm>
            <a:custGeom>
              <a:avLst/>
              <a:gdLst>
                <a:gd name="T0" fmla="*/ 1994954079 w 38"/>
                <a:gd name="T1" fmla="*/ 1341676073 h 87"/>
                <a:gd name="T2" fmla="*/ 2147483647 w 38"/>
                <a:gd name="T3" fmla="*/ 365188821 h 87"/>
                <a:gd name="T4" fmla="*/ 2147483647 w 38"/>
                <a:gd name="T5" fmla="*/ 1341676073 h 87"/>
                <a:gd name="T6" fmla="*/ 651949018 w 38"/>
                <a:gd name="T7" fmla="*/ 2147483647 h 87"/>
                <a:gd name="T8" fmla="*/ 0 w 38"/>
                <a:gd name="T9" fmla="*/ 2147483647 h 87"/>
                <a:gd name="T10" fmla="*/ 726385308 w 38"/>
                <a:gd name="T11" fmla="*/ 2147483647 h 87"/>
                <a:gd name="T12" fmla="*/ 2111496752 w 38"/>
                <a:gd name="T13" fmla="*/ 2147483647 h 87"/>
                <a:gd name="T14" fmla="*/ 1994954079 w 38"/>
                <a:gd name="T15" fmla="*/ 1341676073 h 8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8"/>
                <a:gd name="T25" fmla="*/ 0 h 87"/>
                <a:gd name="T26" fmla="*/ 38 w 38"/>
                <a:gd name="T27" fmla="*/ 87 h 8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8" h="87">
                  <a:moveTo>
                    <a:pt x="22" y="4"/>
                  </a:moveTo>
                  <a:cubicBezTo>
                    <a:pt x="26" y="3"/>
                    <a:pt x="30" y="2"/>
                    <a:pt x="33" y="1"/>
                  </a:cubicBezTo>
                  <a:cubicBezTo>
                    <a:pt x="36" y="0"/>
                    <a:pt x="38" y="1"/>
                    <a:pt x="37" y="4"/>
                  </a:cubicBezTo>
                  <a:cubicBezTo>
                    <a:pt x="33" y="16"/>
                    <a:pt x="12" y="77"/>
                    <a:pt x="7" y="83"/>
                  </a:cubicBezTo>
                  <a:cubicBezTo>
                    <a:pt x="4" y="86"/>
                    <a:pt x="0" y="87"/>
                    <a:pt x="0" y="87"/>
                  </a:cubicBezTo>
                  <a:cubicBezTo>
                    <a:pt x="4" y="86"/>
                    <a:pt x="6" y="81"/>
                    <a:pt x="8" y="75"/>
                  </a:cubicBezTo>
                  <a:cubicBezTo>
                    <a:pt x="10" y="69"/>
                    <a:pt x="22" y="45"/>
                    <a:pt x="23" y="26"/>
                  </a:cubicBezTo>
                  <a:cubicBezTo>
                    <a:pt x="24" y="10"/>
                    <a:pt x="16" y="5"/>
                    <a:pt x="22" y="4"/>
                  </a:cubicBezTo>
                  <a:close/>
                </a:path>
              </a:pathLst>
            </a:custGeom>
            <a:solidFill>
              <a:srgbClr val="990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5" name="Freeform 334"/>
            <p:cNvSpPr>
              <a:spLocks/>
            </p:cNvSpPr>
            <p:nvPr/>
          </p:nvSpPr>
          <p:spPr bwMode="auto">
            <a:xfrm>
              <a:off x="697" y="1891"/>
              <a:ext cx="68" cy="602"/>
            </a:xfrm>
            <a:custGeom>
              <a:avLst/>
              <a:gdLst>
                <a:gd name="T0" fmla="*/ 0 w 27"/>
                <a:gd name="T1" fmla="*/ 2147483647 h 226"/>
                <a:gd name="T2" fmla="*/ 2147483647 w 27"/>
                <a:gd name="T3" fmla="*/ 2147483647 h 226"/>
                <a:gd name="T4" fmla="*/ 2147483647 w 27"/>
                <a:gd name="T5" fmla="*/ 2147483647 h 226"/>
                <a:gd name="T6" fmla="*/ 2147483647 w 27"/>
                <a:gd name="T7" fmla="*/ 2147483647 h 226"/>
                <a:gd name="T8" fmla="*/ 2147483647 w 27"/>
                <a:gd name="T9" fmla="*/ 598556015 h 226"/>
                <a:gd name="T10" fmla="*/ 0 w 27"/>
                <a:gd name="T11" fmla="*/ 0 h 226"/>
                <a:gd name="T12" fmla="*/ 0 w 27"/>
                <a:gd name="T13" fmla="*/ 2147483647 h 2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"/>
                <a:gd name="T22" fmla="*/ 0 h 226"/>
                <a:gd name="T23" fmla="*/ 27 w 27"/>
                <a:gd name="T24" fmla="*/ 226 h 2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" h="226">
                  <a:moveTo>
                    <a:pt x="0" y="224"/>
                  </a:moveTo>
                  <a:cubicBezTo>
                    <a:pt x="6" y="225"/>
                    <a:pt x="13" y="225"/>
                    <a:pt x="22" y="226"/>
                  </a:cubicBezTo>
                  <a:cubicBezTo>
                    <a:pt x="24" y="226"/>
                    <a:pt x="27" y="226"/>
                    <a:pt x="27" y="222"/>
                  </a:cubicBezTo>
                  <a:cubicBezTo>
                    <a:pt x="27" y="218"/>
                    <a:pt x="27" y="9"/>
                    <a:pt x="27" y="9"/>
                  </a:cubicBezTo>
                  <a:cubicBezTo>
                    <a:pt x="27" y="9"/>
                    <a:pt x="27" y="3"/>
                    <a:pt x="23" y="2"/>
                  </a:cubicBezTo>
                  <a:cubicBezTo>
                    <a:pt x="14" y="1"/>
                    <a:pt x="6" y="1"/>
                    <a:pt x="0" y="0"/>
                  </a:cubicBezTo>
                  <a:lnTo>
                    <a:pt x="0" y="224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6" name="Freeform 335"/>
            <p:cNvSpPr>
              <a:spLocks/>
            </p:cNvSpPr>
            <p:nvPr/>
          </p:nvSpPr>
          <p:spPr bwMode="auto">
            <a:xfrm>
              <a:off x="697" y="1891"/>
              <a:ext cx="68" cy="602"/>
            </a:xfrm>
            <a:custGeom>
              <a:avLst/>
              <a:gdLst>
                <a:gd name="T0" fmla="*/ 0 w 27"/>
                <a:gd name="T1" fmla="*/ 2147483647 h 226"/>
                <a:gd name="T2" fmla="*/ 2147483647 w 27"/>
                <a:gd name="T3" fmla="*/ 2147483647 h 226"/>
                <a:gd name="T4" fmla="*/ 2147483647 w 27"/>
                <a:gd name="T5" fmla="*/ 2147483647 h 226"/>
                <a:gd name="T6" fmla="*/ 2147483647 w 27"/>
                <a:gd name="T7" fmla="*/ 2147483647 h 226"/>
                <a:gd name="T8" fmla="*/ 2147483647 w 27"/>
                <a:gd name="T9" fmla="*/ 598556015 h 226"/>
                <a:gd name="T10" fmla="*/ 0 w 27"/>
                <a:gd name="T11" fmla="*/ 0 h 226"/>
                <a:gd name="T12" fmla="*/ 0 w 27"/>
                <a:gd name="T13" fmla="*/ 2147483647 h 2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"/>
                <a:gd name="T22" fmla="*/ 0 h 226"/>
                <a:gd name="T23" fmla="*/ 27 w 27"/>
                <a:gd name="T24" fmla="*/ 226 h 2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" h="226">
                  <a:moveTo>
                    <a:pt x="0" y="224"/>
                  </a:moveTo>
                  <a:cubicBezTo>
                    <a:pt x="6" y="225"/>
                    <a:pt x="13" y="225"/>
                    <a:pt x="22" y="226"/>
                  </a:cubicBezTo>
                  <a:cubicBezTo>
                    <a:pt x="24" y="226"/>
                    <a:pt x="27" y="226"/>
                    <a:pt x="27" y="222"/>
                  </a:cubicBezTo>
                  <a:cubicBezTo>
                    <a:pt x="27" y="218"/>
                    <a:pt x="27" y="9"/>
                    <a:pt x="27" y="9"/>
                  </a:cubicBezTo>
                  <a:cubicBezTo>
                    <a:pt x="27" y="9"/>
                    <a:pt x="27" y="3"/>
                    <a:pt x="23" y="2"/>
                  </a:cubicBezTo>
                  <a:cubicBezTo>
                    <a:pt x="14" y="1"/>
                    <a:pt x="6" y="1"/>
                    <a:pt x="0" y="0"/>
                  </a:cubicBezTo>
                  <a:lnTo>
                    <a:pt x="0" y="224"/>
                  </a:ln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" name="Freeform 336"/>
            <p:cNvSpPr>
              <a:spLocks/>
            </p:cNvSpPr>
            <p:nvPr/>
          </p:nvSpPr>
          <p:spPr bwMode="auto">
            <a:xfrm>
              <a:off x="820" y="2933"/>
              <a:ext cx="75" cy="224"/>
            </a:xfrm>
            <a:custGeom>
              <a:avLst/>
              <a:gdLst>
                <a:gd name="T0" fmla="*/ 484275557 w 30"/>
                <a:gd name="T1" fmla="*/ 2147483647 h 84"/>
                <a:gd name="T2" fmla="*/ 2147483647 w 30"/>
                <a:gd name="T3" fmla="*/ 0 h 84"/>
                <a:gd name="T4" fmla="*/ 2147483647 w 30"/>
                <a:gd name="T5" fmla="*/ 365188817 h 84"/>
                <a:gd name="T6" fmla="*/ 2114178662 w 30"/>
                <a:gd name="T7" fmla="*/ 2147483647 h 84"/>
                <a:gd name="T8" fmla="*/ 1455859470 w 30"/>
                <a:gd name="T9" fmla="*/ 2147483647 h 84"/>
                <a:gd name="T10" fmla="*/ 554325779 w 30"/>
                <a:gd name="T11" fmla="*/ 2147483647 h 84"/>
                <a:gd name="T12" fmla="*/ 0 w 30"/>
                <a:gd name="T13" fmla="*/ 2147483647 h 84"/>
                <a:gd name="T14" fmla="*/ 484275557 w 30"/>
                <a:gd name="T15" fmla="*/ 2147483647 h 8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84"/>
                <a:gd name="T26" fmla="*/ 30 w 30"/>
                <a:gd name="T27" fmla="*/ 84 h 8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84">
                  <a:moveTo>
                    <a:pt x="5" y="77"/>
                  </a:moveTo>
                  <a:cubicBezTo>
                    <a:pt x="15" y="56"/>
                    <a:pt x="29" y="15"/>
                    <a:pt x="30" y="0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26" y="5"/>
                    <a:pt x="25" y="13"/>
                    <a:pt x="23" y="23"/>
                  </a:cubicBezTo>
                  <a:cubicBezTo>
                    <a:pt x="21" y="30"/>
                    <a:pt x="19" y="38"/>
                    <a:pt x="16" y="46"/>
                  </a:cubicBezTo>
                  <a:cubicBezTo>
                    <a:pt x="12" y="58"/>
                    <a:pt x="7" y="69"/>
                    <a:pt x="6" y="73"/>
                  </a:cubicBezTo>
                  <a:cubicBezTo>
                    <a:pt x="5" y="77"/>
                    <a:pt x="3" y="82"/>
                    <a:pt x="0" y="84"/>
                  </a:cubicBezTo>
                  <a:cubicBezTo>
                    <a:pt x="1" y="84"/>
                    <a:pt x="3" y="82"/>
                    <a:pt x="5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" name="Oval 337"/>
            <p:cNvSpPr>
              <a:spLocks noChangeArrowheads="1"/>
            </p:cNvSpPr>
            <p:nvPr/>
          </p:nvSpPr>
          <p:spPr bwMode="auto">
            <a:xfrm>
              <a:off x="807" y="2184"/>
              <a:ext cx="28" cy="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0"/>
                </a:spcBef>
                <a:buFontTx/>
                <a:buNone/>
              </a:pPr>
              <a:endParaRPr lang="en-US"/>
            </a:p>
          </p:txBody>
        </p:sp>
        <p:sp>
          <p:nvSpPr>
            <p:cNvPr id="309" name="Oval 338"/>
            <p:cNvSpPr>
              <a:spLocks noChangeArrowheads="1"/>
            </p:cNvSpPr>
            <p:nvPr/>
          </p:nvSpPr>
          <p:spPr bwMode="auto">
            <a:xfrm>
              <a:off x="840" y="2189"/>
              <a:ext cx="15" cy="1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0"/>
                </a:spcBef>
                <a:buFontTx/>
                <a:buNone/>
              </a:pPr>
              <a:endParaRPr lang="en-US"/>
            </a:p>
          </p:txBody>
        </p:sp>
        <p:sp>
          <p:nvSpPr>
            <p:cNvPr id="310" name="Oval 339"/>
            <p:cNvSpPr>
              <a:spLocks noChangeArrowheads="1"/>
            </p:cNvSpPr>
            <p:nvPr/>
          </p:nvSpPr>
          <p:spPr bwMode="auto">
            <a:xfrm>
              <a:off x="787" y="2189"/>
              <a:ext cx="10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0"/>
                </a:spcBef>
                <a:buFontTx/>
                <a:buNone/>
              </a:pPr>
              <a:endParaRPr lang="en-US"/>
            </a:p>
          </p:txBody>
        </p:sp>
      </p:grpSp>
      <p:grpSp>
        <p:nvGrpSpPr>
          <p:cNvPr id="311" name="Group 340"/>
          <p:cNvGrpSpPr>
            <a:grpSpLocks/>
          </p:cNvGrpSpPr>
          <p:nvPr/>
        </p:nvGrpSpPr>
        <p:grpSpPr bwMode="auto">
          <a:xfrm>
            <a:off x="7572396" y="3429000"/>
            <a:ext cx="981075" cy="576263"/>
            <a:chOff x="2880" y="816"/>
            <a:chExt cx="754" cy="534"/>
          </a:xfrm>
          <a:solidFill>
            <a:schemeClr val="accent2">
              <a:lumMod val="50000"/>
            </a:schemeClr>
          </a:solidFill>
        </p:grpSpPr>
        <p:sp>
          <p:nvSpPr>
            <p:cNvPr id="312" name="Freeform 341"/>
            <p:cNvSpPr>
              <a:spLocks/>
            </p:cNvSpPr>
            <p:nvPr/>
          </p:nvSpPr>
          <p:spPr bwMode="auto">
            <a:xfrm>
              <a:off x="2880" y="931"/>
              <a:ext cx="754" cy="419"/>
            </a:xfrm>
            <a:custGeom>
              <a:avLst/>
              <a:gdLst>
                <a:gd name="T0" fmla="*/ 2147483647 w 319"/>
                <a:gd name="T1" fmla="*/ 0 h 177"/>
                <a:gd name="T2" fmla="*/ 2147483647 w 319"/>
                <a:gd name="T3" fmla="*/ 1678527700 h 177"/>
                <a:gd name="T4" fmla="*/ 2147483647 w 319"/>
                <a:gd name="T5" fmla="*/ 2147483647 h 177"/>
                <a:gd name="T6" fmla="*/ 2041395024 w 319"/>
                <a:gd name="T7" fmla="*/ 2147483647 h 177"/>
                <a:gd name="T8" fmla="*/ 2041395024 w 319"/>
                <a:gd name="T9" fmla="*/ 2147483647 h 177"/>
                <a:gd name="T10" fmla="*/ 0 w 319"/>
                <a:gd name="T11" fmla="*/ 2147483647 h 177"/>
                <a:gd name="T12" fmla="*/ 2041395024 w 319"/>
                <a:gd name="T13" fmla="*/ 2147483647 h 177"/>
                <a:gd name="T14" fmla="*/ 2041395024 w 319"/>
                <a:gd name="T15" fmla="*/ 2147483647 h 177"/>
                <a:gd name="T16" fmla="*/ 2147483647 w 319"/>
                <a:gd name="T17" fmla="*/ 2147483647 h 177"/>
                <a:gd name="T18" fmla="*/ 2147483647 w 319"/>
                <a:gd name="T19" fmla="*/ 2147483647 h 177"/>
                <a:gd name="T20" fmla="*/ 2147483647 w 319"/>
                <a:gd name="T21" fmla="*/ 2147483647 h 177"/>
                <a:gd name="T22" fmla="*/ 2147483647 w 319"/>
                <a:gd name="T23" fmla="*/ 0 h 1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19"/>
                <a:gd name="T37" fmla="*/ 0 h 177"/>
                <a:gd name="T38" fmla="*/ 319 w 319"/>
                <a:gd name="T39" fmla="*/ 177 h 17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19" h="177">
                  <a:moveTo>
                    <a:pt x="307" y="0"/>
                  </a:moveTo>
                  <a:cubicBezTo>
                    <a:pt x="319" y="24"/>
                    <a:pt x="309" y="42"/>
                    <a:pt x="297" y="55"/>
                  </a:cubicBezTo>
                  <a:cubicBezTo>
                    <a:pt x="285" y="69"/>
                    <a:pt x="265" y="83"/>
                    <a:pt x="236" y="93"/>
                  </a:cubicBezTo>
                  <a:cubicBezTo>
                    <a:pt x="192" y="108"/>
                    <a:pt x="132" y="117"/>
                    <a:pt x="69" y="117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69" y="177"/>
                    <a:pt x="69" y="177"/>
                    <a:pt x="69" y="177"/>
                  </a:cubicBezTo>
                  <a:cubicBezTo>
                    <a:pt x="69" y="154"/>
                    <a:pt x="69" y="154"/>
                    <a:pt x="69" y="154"/>
                  </a:cubicBezTo>
                  <a:cubicBezTo>
                    <a:pt x="136" y="154"/>
                    <a:pt x="200" y="145"/>
                    <a:pt x="249" y="128"/>
                  </a:cubicBezTo>
                  <a:cubicBezTo>
                    <a:pt x="277" y="118"/>
                    <a:pt x="303" y="97"/>
                    <a:pt x="308" y="84"/>
                  </a:cubicBezTo>
                  <a:cubicBezTo>
                    <a:pt x="309" y="81"/>
                    <a:pt x="310" y="79"/>
                    <a:pt x="310" y="76"/>
                  </a:cubicBezTo>
                  <a:cubicBezTo>
                    <a:pt x="313" y="60"/>
                    <a:pt x="319" y="16"/>
                    <a:pt x="307" y="0"/>
                  </a:cubicBezTo>
                  <a:close/>
                </a:path>
              </a:pathLst>
            </a:custGeom>
            <a:grp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3" name="Freeform 342"/>
            <p:cNvSpPr>
              <a:spLocks/>
            </p:cNvSpPr>
            <p:nvPr/>
          </p:nvSpPr>
          <p:spPr bwMode="auto">
            <a:xfrm>
              <a:off x="3438" y="816"/>
              <a:ext cx="196" cy="250"/>
            </a:xfrm>
            <a:custGeom>
              <a:avLst/>
              <a:gdLst>
                <a:gd name="T0" fmla="*/ 2069424934 w 83"/>
                <a:gd name="T1" fmla="*/ 1396622692 h 106"/>
                <a:gd name="T2" fmla="*/ 0 w 83"/>
                <a:gd name="T3" fmla="*/ 0 h 106"/>
                <a:gd name="T4" fmla="*/ 0 w 83"/>
                <a:gd name="T5" fmla="*/ 1275842652 h 106"/>
                <a:gd name="T6" fmla="*/ 1711023339 w 83"/>
                <a:gd name="T7" fmla="*/ 2147483647 h 106"/>
                <a:gd name="T8" fmla="*/ 1711023339 w 83"/>
                <a:gd name="T9" fmla="*/ 2147483647 h 106"/>
                <a:gd name="T10" fmla="*/ 1772716824 w 83"/>
                <a:gd name="T11" fmla="*/ 2147483647 h 106"/>
                <a:gd name="T12" fmla="*/ 2069424934 w 83"/>
                <a:gd name="T13" fmla="*/ 1396622692 h 1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"/>
                <a:gd name="T22" fmla="*/ 0 h 106"/>
                <a:gd name="T23" fmla="*/ 83 w 83"/>
                <a:gd name="T24" fmla="*/ 106 h 1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" h="106">
                  <a:moveTo>
                    <a:pt x="71" y="49"/>
                  </a:moveTo>
                  <a:cubicBezTo>
                    <a:pt x="57" y="27"/>
                    <a:pt x="31" y="11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31" y="58"/>
                    <a:pt x="54" y="75"/>
                    <a:pt x="59" y="96"/>
                  </a:cubicBezTo>
                  <a:cubicBezTo>
                    <a:pt x="60" y="101"/>
                    <a:pt x="60" y="104"/>
                    <a:pt x="59" y="106"/>
                  </a:cubicBezTo>
                  <a:cubicBezTo>
                    <a:pt x="60" y="106"/>
                    <a:pt x="61" y="105"/>
                    <a:pt x="61" y="104"/>
                  </a:cubicBezTo>
                  <a:cubicBezTo>
                    <a:pt x="73" y="91"/>
                    <a:pt x="83" y="73"/>
                    <a:pt x="71" y="49"/>
                  </a:cubicBezTo>
                  <a:close/>
                </a:path>
              </a:pathLst>
            </a:custGeom>
            <a:grp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14" name="Group 343"/>
          <p:cNvGrpSpPr>
            <a:grpSpLocks/>
          </p:cNvGrpSpPr>
          <p:nvPr/>
        </p:nvGrpSpPr>
        <p:grpSpPr bwMode="auto">
          <a:xfrm rot="20277155">
            <a:off x="4222035" y="4848965"/>
            <a:ext cx="431800" cy="503237"/>
            <a:chOff x="4272" y="2256"/>
            <a:chExt cx="294" cy="238"/>
          </a:xfrm>
          <a:solidFill>
            <a:schemeClr val="accent2">
              <a:lumMod val="50000"/>
            </a:schemeClr>
          </a:solidFill>
        </p:grpSpPr>
        <p:sp>
          <p:nvSpPr>
            <p:cNvPr id="315" name="Freeform 344"/>
            <p:cNvSpPr>
              <a:spLocks/>
            </p:cNvSpPr>
            <p:nvPr/>
          </p:nvSpPr>
          <p:spPr bwMode="auto">
            <a:xfrm>
              <a:off x="4410" y="2457"/>
              <a:ext cx="156" cy="37"/>
            </a:xfrm>
            <a:custGeom>
              <a:avLst/>
              <a:gdLst>
                <a:gd name="T0" fmla="*/ 0 w 156"/>
                <a:gd name="T1" fmla="*/ 11 h 37"/>
                <a:gd name="T2" fmla="*/ 146 w 156"/>
                <a:gd name="T3" fmla="*/ 37 h 37"/>
                <a:gd name="T4" fmla="*/ 156 w 156"/>
                <a:gd name="T5" fmla="*/ 26 h 37"/>
                <a:gd name="T6" fmla="*/ 9 w 156"/>
                <a:gd name="T7" fmla="*/ 0 h 37"/>
                <a:gd name="T8" fmla="*/ 0 w 156"/>
                <a:gd name="T9" fmla="*/ 11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6"/>
                <a:gd name="T16" fmla="*/ 0 h 37"/>
                <a:gd name="T17" fmla="*/ 156 w 156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6" h="37">
                  <a:moveTo>
                    <a:pt x="0" y="11"/>
                  </a:moveTo>
                  <a:lnTo>
                    <a:pt x="146" y="37"/>
                  </a:lnTo>
                  <a:lnTo>
                    <a:pt x="156" y="26"/>
                  </a:lnTo>
                  <a:lnTo>
                    <a:pt x="9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6" name="Freeform 345"/>
            <p:cNvSpPr>
              <a:spLocks/>
            </p:cNvSpPr>
            <p:nvPr/>
          </p:nvSpPr>
          <p:spPr bwMode="auto">
            <a:xfrm>
              <a:off x="4282" y="2256"/>
              <a:ext cx="284" cy="227"/>
            </a:xfrm>
            <a:custGeom>
              <a:avLst/>
              <a:gdLst>
                <a:gd name="T0" fmla="*/ 2147483647 w 120"/>
                <a:gd name="T1" fmla="*/ 2147483647 h 96"/>
                <a:gd name="T2" fmla="*/ 2147483647 w 120"/>
                <a:gd name="T3" fmla="*/ 1441272179 h 96"/>
                <a:gd name="T4" fmla="*/ 2147483647 w 120"/>
                <a:gd name="T5" fmla="*/ 1580665874 h 96"/>
                <a:gd name="T6" fmla="*/ 1127656626 w 120"/>
                <a:gd name="T7" fmla="*/ 0 h 96"/>
                <a:gd name="T8" fmla="*/ 0 w 120"/>
                <a:gd name="T9" fmla="*/ 390707584 h 96"/>
                <a:gd name="T10" fmla="*/ 1974038512 w 120"/>
                <a:gd name="T11" fmla="*/ 2147483647 h 96"/>
                <a:gd name="T12" fmla="*/ 1758400927 w 120"/>
                <a:gd name="T13" fmla="*/ 2147483647 h 96"/>
                <a:gd name="T14" fmla="*/ 2147483647 w 120"/>
                <a:gd name="T15" fmla="*/ 2147483647 h 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0"/>
                <a:gd name="T25" fmla="*/ 0 h 96"/>
                <a:gd name="T26" fmla="*/ 120 w 120"/>
                <a:gd name="T27" fmla="*/ 96 h 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0" h="96">
                  <a:moveTo>
                    <a:pt x="120" y="96"/>
                  </a:moveTo>
                  <a:cubicBezTo>
                    <a:pt x="102" y="48"/>
                    <a:pt x="102" y="48"/>
                    <a:pt x="102" y="48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76" y="40"/>
                    <a:pt x="56" y="21"/>
                    <a:pt x="37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9" y="45"/>
                    <a:pt x="55" y="71"/>
                    <a:pt x="65" y="80"/>
                  </a:cubicBezTo>
                  <a:cubicBezTo>
                    <a:pt x="58" y="85"/>
                    <a:pt x="58" y="85"/>
                    <a:pt x="58" y="85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" name="Freeform 346"/>
            <p:cNvSpPr>
              <a:spLocks/>
            </p:cNvSpPr>
            <p:nvPr/>
          </p:nvSpPr>
          <p:spPr bwMode="auto">
            <a:xfrm>
              <a:off x="4272" y="2286"/>
              <a:ext cx="164" cy="168"/>
            </a:xfrm>
            <a:custGeom>
              <a:avLst/>
              <a:gdLst>
                <a:gd name="T0" fmla="*/ 140159681 w 69"/>
                <a:gd name="T1" fmla="*/ 0 h 71"/>
                <a:gd name="T2" fmla="*/ 30126045 w 69"/>
                <a:gd name="T3" fmla="*/ 150597785 h 71"/>
                <a:gd name="T4" fmla="*/ 2093095574 w 69"/>
                <a:gd name="T5" fmla="*/ 2147483647 h 71"/>
                <a:gd name="T6" fmla="*/ 2147483647 w 69"/>
                <a:gd name="T7" fmla="*/ 2033596061 h 71"/>
                <a:gd name="T8" fmla="*/ 140159681 w 69"/>
                <a:gd name="T9" fmla="*/ 0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71"/>
                <a:gd name="T17" fmla="*/ 69 w 69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71">
                  <a:moveTo>
                    <a:pt x="4" y="0"/>
                  </a:moveTo>
                  <a:cubicBezTo>
                    <a:pt x="4" y="0"/>
                    <a:pt x="0" y="4"/>
                    <a:pt x="1" y="5"/>
                  </a:cubicBezTo>
                  <a:cubicBezTo>
                    <a:pt x="28" y="36"/>
                    <a:pt x="53" y="61"/>
                    <a:pt x="63" y="71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58"/>
                    <a:pt x="33" y="32"/>
                    <a:pt x="4" y="0"/>
                  </a:cubicBezTo>
                  <a:close/>
                </a:path>
              </a:pathLst>
            </a:custGeom>
            <a:grpFill/>
            <a:ln w="635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18" name="314 - TextBox"/>
          <p:cNvSpPr txBox="1">
            <a:spLocks noChangeArrowheads="1"/>
          </p:cNvSpPr>
          <p:nvPr/>
        </p:nvSpPr>
        <p:spPr bwMode="auto">
          <a:xfrm>
            <a:off x="5572132" y="1285860"/>
            <a:ext cx="292895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l-GR" sz="2000" b="1" dirty="0" smtClean="0">
                <a:latin typeface="+mn-lt"/>
              </a:rPr>
              <a:t>Προσθήκη </a:t>
            </a:r>
            <a:r>
              <a:rPr lang="en-US" sz="2000" b="1" dirty="0" smtClean="0">
                <a:latin typeface="+mn-lt"/>
              </a:rPr>
              <a:t>TGF</a:t>
            </a:r>
            <a:r>
              <a:rPr lang="el-GR" sz="2000" b="1" dirty="0" smtClean="0">
                <a:latin typeface="+mn-lt"/>
              </a:rPr>
              <a:t>-α σε συγκέντρωση 10</a:t>
            </a:r>
            <a:r>
              <a:rPr lang="en-US" sz="2000" b="1" dirty="0" err="1" smtClean="0">
                <a:latin typeface="+mn-lt"/>
              </a:rPr>
              <a:t>ng</a:t>
            </a:r>
            <a:r>
              <a:rPr lang="en-US" sz="2000" b="1" dirty="0">
                <a:latin typeface="+mn-lt"/>
              </a:rPr>
              <a:t>/ml</a:t>
            </a:r>
            <a:endParaRPr lang="el-GR" sz="2000" b="1" dirty="0">
              <a:latin typeface="+mn-lt"/>
            </a:endParaRPr>
          </a:p>
        </p:txBody>
      </p:sp>
      <p:sp>
        <p:nvSpPr>
          <p:cNvPr id="319" name="314 - TextBox"/>
          <p:cNvSpPr txBox="1">
            <a:spLocks noChangeArrowheads="1"/>
          </p:cNvSpPr>
          <p:nvPr/>
        </p:nvSpPr>
        <p:spPr bwMode="auto">
          <a:xfrm>
            <a:off x="1714480" y="1714488"/>
            <a:ext cx="250034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l-GR" sz="2000" b="1" dirty="0">
                <a:latin typeface="+mn-lt"/>
                <a:cs typeface="Arial"/>
              </a:rPr>
              <a:t>Καλλιέργειες χονδροκυττάρων</a:t>
            </a:r>
          </a:p>
        </p:txBody>
      </p:sp>
      <p:sp>
        <p:nvSpPr>
          <p:cNvPr id="320" name="319 - Ορθογώνιο"/>
          <p:cNvSpPr/>
          <p:nvPr/>
        </p:nvSpPr>
        <p:spPr>
          <a:xfrm>
            <a:off x="4357686" y="507207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lvl="1">
              <a:buFont typeface="Wingdings" pitchFamily="2" charset="2"/>
              <a:buChar char="q"/>
            </a:pPr>
            <a:r>
              <a:rPr lang="el-GR" sz="2400" b="1" dirty="0" smtClean="0">
                <a:ea typeface="ＭＳ Ｐゴシック" charset="0"/>
              </a:rPr>
              <a:t> Έκφραση </a:t>
            </a:r>
            <a:r>
              <a:rPr lang="en-US" sz="2400" b="1" dirty="0" smtClean="0">
                <a:ea typeface="ＭＳ Ｐゴシック" charset="0"/>
              </a:rPr>
              <a:t>mRNA </a:t>
            </a:r>
            <a:r>
              <a:rPr lang="en-US" sz="2400" b="1" dirty="0" smtClean="0"/>
              <a:t>TGF</a:t>
            </a:r>
            <a:r>
              <a:rPr lang="el-GR" sz="2400" b="1" dirty="0" smtClean="0"/>
              <a:t>α</a:t>
            </a:r>
          </a:p>
          <a:p>
            <a:pPr lvl="1">
              <a:buFont typeface="Wingdings" pitchFamily="2" charset="2"/>
              <a:buChar char="q"/>
            </a:pPr>
            <a:r>
              <a:rPr lang="el-GR" sz="2400" b="1" dirty="0" smtClean="0">
                <a:ea typeface="ＭＳ Ｐゴシック" charset="0"/>
              </a:rPr>
              <a:t> Έκφραση </a:t>
            </a:r>
            <a:r>
              <a:rPr lang="en-US" sz="2400" b="1" dirty="0" err="1" smtClean="0">
                <a:ea typeface="ＭＳ Ｐゴシック" charset="0"/>
              </a:rPr>
              <a:t>pERK</a:t>
            </a:r>
            <a:endParaRPr lang="el-GR" sz="2400" b="1" dirty="0" smtClean="0">
              <a:ea typeface="ＭＳ Ｐゴシック" charset="0"/>
            </a:endParaRPr>
          </a:p>
          <a:p>
            <a:pPr lvl="1">
              <a:buFont typeface="Wingdings" pitchFamily="2" charset="2"/>
              <a:buChar char="q"/>
            </a:pPr>
            <a:r>
              <a:rPr lang="el-GR" sz="2400" b="1" dirty="0" smtClean="0">
                <a:ea typeface="ＭＳ Ｐゴシック" charset="0"/>
              </a:rPr>
              <a:t> Έκφραση </a:t>
            </a:r>
            <a:r>
              <a:rPr lang="en-US" sz="2400" b="1" dirty="0" smtClean="0">
                <a:ea typeface="ＭＳ Ｐゴシック" charset="0"/>
              </a:rPr>
              <a:t>mRNA </a:t>
            </a:r>
            <a:r>
              <a:rPr lang="el-GR" sz="2400" b="1" dirty="0" smtClean="0">
                <a:ea typeface="ＭＳ Ｐゴシック" charset="0"/>
              </a:rPr>
              <a:t> </a:t>
            </a:r>
            <a:r>
              <a:rPr lang="en-US" sz="2400" b="1" dirty="0" smtClean="0">
                <a:ea typeface="ＭＳ Ｐゴシック" charset="0"/>
              </a:rPr>
              <a:t>MMP</a:t>
            </a:r>
            <a:r>
              <a:rPr lang="el-GR" sz="2400" b="1" dirty="0" smtClean="0">
                <a:ea typeface="ＭＳ Ｐゴシック" charset="0"/>
              </a:rPr>
              <a:t>-13</a:t>
            </a:r>
          </a:p>
          <a:p>
            <a:pPr lvl="1">
              <a:buFont typeface="Wingdings" pitchFamily="2" charset="2"/>
              <a:buChar char="q"/>
            </a:pPr>
            <a:r>
              <a:rPr lang="el-GR" sz="2400" b="1" dirty="0" smtClean="0">
                <a:ea typeface="ＭＳ Ｐゴシック" charset="0"/>
              </a:rPr>
              <a:t> Έκφραση </a:t>
            </a:r>
            <a:r>
              <a:rPr lang="en-US" sz="2400" b="1" dirty="0" smtClean="0">
                <a:ea typeface="ＭＳ Ｐゴシック" charset="0"/>
              </a:rPr>
              <a:t>mRNA AGC</a:t>
            </a:r>
            <a:endParaRPr lang="el-GR" sz="2400" b="1" dirty="0"/>
          </a:p>
        </p:txBody>
      </p:sp>
      <p:pic>
        <p:nvPicPr>
          <p:cNvPr id="322" name="321 - Εικόνα" descr="IMG_0907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rcRect r="25000"/>
          <a:stretch>
            <a:fillRect/>
          </a:stretch>
        </p:blipFill>
        <p:spPr>
          <a:xfrm flipV="1">
            <a:off x="0" y="3429000"/>
            <a:ext cx="3786214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Ορθογώνιο"/>
          <p:cNvSpPr/>
          <p:nvPr/>
        </p:nvSpPr>
        <p:spPr>
          <a:xfrm>
            <a:off x="0" y="0"/>
            <a:ext cx="9144000" cy="13572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6 - TextBox"/>
          <p:cNvSpPr txBox="1"/>
          <p:nvPr/>
        </p:nvSpPr>
        <p:spPr>
          <a:xfrm>
            <a:off x="214282" y="285728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b="1" dirty="0" smtClean="0">
                <a:solidFill>
                  <a:schemeClr val="bg1"/>
                </a:solidFill>
              </a:rPr>
              <a:t>Αποτελέσματα- Έκφραση του </a:t>
            </a:r>
            <a:r>
              <a:rPr lang="en-US" sz="3600" b="1" dirty="0" smtClean="0">
                <a:solidFill>
                  <a:schemeClr val="bg1"/>
                </a:solidFill>
              </a:rPr>
              <a:t>TGF</a:t>
            </a:r>
            <a:r>
              <a:rPr lang="el-GR" sz="3600" b="1" dirty="0" smtClean="0">
                <a:solidFill>
                  <a:schemeClr val="bg1"/>
                </a:solidFill>
              </a:rPr>
              <a:t>α στην ΟΑ</a:t>
            </a:r>
            <a:endParaRPr lang="el-GR" sz="3600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5 - Γράφημα"/>
          <p:cNvGraphicFramePr/>
          <p:nvPr/>
        </p:nvGraphicFramePr>
        <p:xfrm>
          <a:off x="642910" y="1714488"/>
          <a:ext cx="8072494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Ορθογώνιο"/>
          <p:cNvSpPr/>
          <p:nvPr/>
        </p:nvSpPr>
        <p:spPr>
          <a:xfrm>
            <a:off x="0" y="0"/>
            <a:ext cx="9144000" cy="13572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6 - TextBox"/>
          <p:cNvSpPr txBox="1"/>
          <p:nvPr/>
        </p:nvSpPr>
        <p:spPr>
          <a:xfrm>
            <a:off x="214282" y="285728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b="1" dirty="0" smtClean="0">
                <a:solidFill>
                  <a:schemeClr val="bg1"/>
                </a:solidFill>
              </a:rPr>
              <a:t>Αποτελέσματα- Ενεργοποίηση </a:t>
            </a:r>
            <a:r>
              <a:rPr lang="en-US" sz="3600" b="1" dirty="0" smtClean="0">
                <a:solidFill>
                  <a:schemeClr val="bg1"/>
                </a:solidFill>
              </a:rPr>
              <a:t>ERK</a:t>
            </a:r>
            <a:r>
              <a:rPr lang="el-GR" sz="3600" b="1" dirty="0" smtClean="0">
                <a:solidFill>
                  <a:schemeClr val="bg1"/>
                </a:solidFill>
              </a:rPr>
              <a:t> </a:t>
            </a:r>
            <a:r>
              <a:rPr lang="el-GR" sz="3600" b="1" dirty="0" err="1" smtClean="0">
                <a:solidFill>
                  <a:schemeClr val="bg1"/>
                </a:solidFill>
              </a:rPr>
              <a:t>κινάσης</a:t>
            </a:r>
            <a:endParaRPr lang="el-GR" sz="3600" b="1" dirty="0">
              <a:solidFill>
                <a:schemeClr val="bg1"/>
              </a:solidFill>
            </a:endParaRPr>
          </a:p>
        </p:txBody>
      </p:sp>
      <p:pic>
        <p:nvPicPr>
          <p:cNvPr id="6" name="5 - Εικόνα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571744"/>
            <a:ext cx="4389744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- TextBox"/>
          <p:cNvSpPr txBox="1"/>
          <p:nvPr/>
        </p:nvSpPr>
        <p:spPr>
          <a:xfrm>
            <a:off x="428596" y="4857760"/>
            <a:ext cx="8286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el-GR" sz="2400" b="1" dirty="0" smtClean="0"/>
              <a:t>  Πιθανή ένδειξη ενεργοποίησης του ΜΕΚ/ Ε</a:t>
            </a:r>
            <a:r>
              <a:rPr lang="en-US" sz="2400" b="1" dirty="0" smtClean="0"/>
              <a:t>RK </a:t>
            </a:r>
            <a:r>
              <a:rPr lang="el-GR" sz="2400" b="1" dirty="0" smtClean="0"/>
              <a:t>μονοπατιού σε φυσιολογικά </a:t>
            </a:r>
            <a:r>
              <a:rPr lang="el-GR" sz="2400" b="1" dirty="0" err="1" smtClean="0"/>
              <a:t>χονδροκύτταρα</a:t>
            </a:r>
            <a:r>
              <a:rPr lang="el-GR" sz="2400" b="1" dirty="0" smtClean="0"/>
              <a:t> </a:t>
            </a:r>
            <a:endParaRPr lang="en-US" sz="2400" b="1" dirty="0" smtClean="0"/>
          </a:p>
          <a:p>
            <a:pPr algn="just">
              <a:buFont typeface="Wingdings" pitchFamily="2" charset="2"/>
              <a:buChar char="q"/>
            </a:pPr>
            <a:r>
              <a:rPr lang="en-US" sz="2400" b="1" dirty="0" smtClean="0"/>
              <a:t>  </a:t>
            </a:r>
            <a:r>
              <a:rPr lang="el-GR" sz="2400" b="1" dirty="0" smtClean="0"/>
              <a:t>Έπειτα από επίδραση 6</a:t>
            </a:r>
            <a:r>
              <a:rPr lang="en-US" sz="2400" b="1" dirty="0" smtClean="0"/>
              <a:t>h</a:t>
            </a:r>
            <a:r>
              <a:rPr lang="el-GR" sz="2400" b="1" dirty="0" smtClean="0"/>
              <a:t> με </a:t>
            </a:r>
            <a:r>
              <a:rPr lang="en-US" sz="2400" b="1" dirty="0" smtClean="0"/>
              <a:t>TGF</a:t>
            </a:r>
            <a:r>
              <a:rPr lang="el-GR" sz="2400" b="1" dirty="0" smtClean="0"/>
              <a:t>α</a:t>
            </a:r>
            <a:endParaRPr lang="el-G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Ορθογώνιο"/>
          <p:cNvSpPr/>
          <p:nvPr/>
        </p:nvSpPr>
        <p:spPr>
          <a:xfrm>
            <a:off x="0" y="0"/>
            <a:ext cx="9144000" cy="13572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6 - TextBox"/>
          <p:cNvSpPr txBox="1"/>
          <p:nvPr/>
        </p:nvSpPr>
        <p:spPr>
          <a:xfrm>
            <a:off x="214282" y="285728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b="1" dirty="0" smtClean="0">
                <a:solidFill>
                  <a:schemeClr val="bg1"/>
                </a:solidFill>
              </a:rPr>
              <a:t>Αποτελέσματα- Έκφραση ΜΜΡ-13</a:t>
            </a:r>
            <a:endParaRPr lang="el-GR" sz="3600" b="1" dirty="0">
              <a:solidFill>
                <a:schemeClr val="bg1"/>
              </a:solidFill>
            </a:endParaRPr>
          </a:p>
        </p:txBody>
      </p:sp>
      <p:pic>
        <p:nvPicPr>
          <p:cNvPr id="6" name="5 - Εικόνα"/>
          <p:cNvPicPr/>
          <p:nvPr/>
        </p:nvPicPr>
        <p:blipFill>
          <a:blip r:embed="rId3"/>
          <a:srcRect l="18860"/>
          <a:stretch>
            <a:fillRect/>
          </a:stretch>
        </p:blipFill>
        <p:spPr bwMode="auto">
          <a:xfrm>
            <a:off x="1142976" y="2143116"/>
            <a:ext cx="2766158" cy="317184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8" name="7 - Εικόνα"/>
          <p:cNvPicPr/>
          <p:nvPr/>
        </p:nvPicPr>
        <p:blipFill>
          <a:blip r:embed="rId4"/>
          <a:srcRect l="15809"/>
          <a:stretch>
            <a:fillRect/>
          </a:stretch>
        </p:blipFill>
        <p:spPr bwMode="auto">
          <a:xfrm>
            <a:off x="5214942" y="2000240"/>
            <a:ext cx="278608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- TextBox"/>
          <p:cNvSpPr txBox="1"/>
          <p:nvPr/>
        </p:nvSpPr>
        <p:spPr>
          <a:xfrm>
            <a:off x="571472" y="5500702"/>
            <a:ext cx="8286776" cy="707886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el-GR" sz="2000" b="1" dirty="0" smtClean="0"/>
              <a:t>Επίδραση </a:t>
            </a:r>
            <a:r>
              <a:rPr lang="en-US" sz="2000" b="1" dirty="0" smtClean="0"/>
              <a:t>TGF</a:t>
            </a:r>
            <a:r>
              <a:rPr lang="el-GR" sz="2000" b="1" dirty="0" smtClean="0"/>
              <a:t>α σε φυσιολογικά </a:t>
            </a:r>
            <a:r>
              <a:rPr lang="el-GR" sz="2000" b="1" dirty="0" err="1" smtClean="0"/>
              <a:t>χονδροκύτταρα</a:t>
            </a:r>
            <a:endParaRPr lang="el-GR" sz="2000" b="1" dirty="0" smtClean="0"/>
          </a:p>
          <a:p>
            <a:pPr algn="ctr"/>
            <a:r>
              <a:rPr lang="el-GR" sz="2000" b="1" dirty="0" smtClean="0"/>
              <a:t>Επίδραση </a:t>
            </a:r>
            <a:r>
              <a:rPr lang="en-US" sz="2000" b="1" dirty="0" smtClean="0"/>
              <a:t>TGF</a:t>
            </a:r>
            <a:r>
              <a:rPr lang="el-GR" sz="2000" b="1" dirty="0" smtClean="0"/>
              <a:t>α σε ΟΑ </a:t>
            </a:r>
            <a:r>
              <a:rPr lang="el-GR" sz="2000" b="1" dirty="0" err="1" smtClean="0"/>
              <a:t>χονδροκύτταρα</a:t>
            </a:r>
            <a:endParaRPr lang="el-GR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Ορθογώνιο"/>
          <p:cNvSpPr/>
          <p:nvPr/>
        </p:nvSpPr>
        <p:spPr>
          <a:xfrm>
            <a:off x="0" y="0"/>
            <a:ext cx="9144000" cy="13572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6 - TextBox"/>
          <p:cNvSpPr txBox="1"/>
          <p:nvPr/>
        </p:nvSpPr>
        <p:spPr>
          <a:xfrm>
            <a:off x="214282" y="285728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b="1" dirty="0" smtClean="0">
                <a:solidFill>
                  <a:schemeClr val="bg1"/>
                </a:solidFill>
              </a:rPr>
              <a:t>Αποτελέσματα- Έκφραση </a:t>
            </a:r>
            <a:r>
              <a:rPr lang="en-US" sz="3600" b="1" dirty="0" smtClean="0">
                <a:solidFill>
                  <a:schemeClr val="bg1"/>
                </a:solidFill>
              </a:rPr>
              <a:t>AGC</a:t>
            </a:r>
            <a:endParaRPr lang="el-GR" sz="3600" b="1" dirty="0">
              <a:solidFill>
                <a:schemeClr val="bg1"/>
              </a:solidFill>
            </a:endParaRPr>
          </a:p>
        </p:txBody>
      </p:sp>
      <p:pic>
        <p:nvPicPr>
          <p:cNvPr id="6" name="5 - Εικόνα"/>
          <p:cNvPicPr/>
          <p:nvPr/>
        </p:nvPicPr>
        <p:blipFill>
          <a:blip r:embed="rId2"/>
          <a:srcRect l="14719"/>
          <a:stretch>
            <a:fillRect/>
          </a:stretch>
        </p:blipFill>
        <p:spPr bwMode="auto">
          <a:xfrm>
            <a:off x="928662" y="2000240"/>
            <a:ext cx="285752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- Εικόνα"/>
          <p:cNvPicPr/>
          <p:nvPr/>
        </p:nvPicPr>
        <p:blipFill>
          <a:blip r:embed="rId3"/>
          <a:srcRect l="20000"/>
          <a:stretch>
            <a:fillRect/>
          </a:stretch>
        </p:blipFill>
        <p:spPr bwMode="auto">
          <a:xfrm>
            <a:off x="5286380" y="2000240"/>
            <a:ext cx="264320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- TextBox"/>
          <p:cNvSpPr txBox="1"/>
          <p:nvPr/>
        </p:nvSpPr>
        <p:spPr>
          <a:xfrm>
            <a:off x="642910" y="5429264"/>
            <a:ext cx="8286776" cy="707886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el-GR" sz="2000" b="1" dirty="0" smtClean="0"/>
              <a:t>Επίδραση </a:t>
            </a:r>
            <a:r>
              <a:rPr lang="en-US" sz="2000" b="1" dirty="0" smtClean="0"/>
              <a:t>TGF</a:t>
            </a:r>
            <a:r>
              <a:rPr lang="el-GR" sz="2000" b="1" dirty="0" smtClean="0"/>
              <a:t>α σε φυσιολογικά </a:t>
            </a:r>
            <a:r>
              <a:rPr lang="el-GR" sz="2000" b="1" dirty="0" err="1" smtClean="0"/>
              <a:t>χονδροκύτταρα</a:t>
            </a:r>
            <a:endParaRPr lang="el-GR" sz="2000" b="1" dirty="0" smtClean="0"/>
          </a:p>
          <a:p>
            <a:pPr algn="ctr"/>
            <a:r>
              <a:rPr lang="el-GR" sz="2000" b="1" dirty="0" smtClean="0"/>
              <a:t>Επίδραση </a:t>
            </a:r>
            <a:r>
              <a:rPr lang="en-US" sz="2000" b="1" dirty="0" smtClean="0"/>
              <a:t>TGF</a:t>
            </a:r>
            <a:r>
              <a:rPr lang="el-GR" sz="2000" b="1" dirty="0" smtClean="0"/>
              <a:t>α σε ΟΑ </a:t>
            </a:r>
            <a:r>
              <a:rPr lang="el-GR" sz="2000" b="1" dirty="0" err="1" smtClean="0"/>
              <a:t>χονδροκύτταρα</a:t>
            </a:r>
            <a:endParaRPr lang="el-GR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28596" y="1643050"/>
            <a:ext cx="8401080" cy="4757758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l-GR" sz="2400" dirty="0" smtClean="0"/>
              <a:t> Αυξημένα επίπεδα </a:t>
            </a:r>
            <a:r>
              <a:rPr lang="en-US" sz="2400" dirty="0" smtClean="0"/>
              <a:t>RNA </a:t>
            </a:r>
            <a:r>
              <a:rPr lang="el-GR" sz="2400" dirty="0" smtClean="0"/>
              <a:t>του </a:t>
            </a:r>
            <a:r>
              <a:rPr lang="en-US" sz="2400" dirty="0" smtClean="0"/>
              <a:t>TGF</a:t>
            </a:r>
            <a:r>
              <a:rPr lang="el-GR" sz="2400" dirty="0" smtClean="0"/>
              <a:t>α στον εκφυλισμένο χόνδρο ασθενών με ΟΑ</a:t>
            </a:r>
          </a:p>
          <a:p>
            <a:pPr algn="just">
              <a:buFont typeface="Wingdings" pitchFamily="2" charset="2"/>
              <a:buChar char="Ø"/>
            </a:pPr>
            <a:r>
              <a:rPr lang="el-GR" sz="2400" dirty="0" smtClean="0"/>
              <a:t> Το αποτέλεσμα αυτό είναι σύμφωνο και με τα αποτελέσματα των </a:t>
            </a:r>
            <a:r>
              <a:rPr lang="en-US" sz="2400" dirty="0" smtClean="0"/>
              <a:t>Appleton et al.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400" dirty="0" smtClean="0"/>
              <a:t> </a:t>
            </a:r>
            <a:r>
              <a:rPr lang="el-GR" sz="2400" dirty="0" smtClean="0"/>
              <a:t>Ο </a:t>
            </a:r>
            <a:r>
              <a:rPr lang="en-US" sz="2400" dirty="0" smtClean="0"/>
              <a:t>TGF</a:t>
            </a:r>
            <a:r>
              <a:rPr lang="el-GR" sz="2400" dirty="0" smtClean="0"/>
              <a:t>α φαίνεται να ενεργοποιεί το </a:t>
            </a:r>
            <a:r>
              <a:rPr lang="en-US" sz="2400" dirty="0" smtClean="0"/>
              <a:t>MEK/ ERK </a:t>
            </a:r>
            <a:r>
              <a:rPr lang="el-GR" sz="2400" dirty="0" smtClean="0"/>
              <a:t>μονοπάτι, όπως φαίνεται από την ύπαρξη της </a:t>
            </a:r>
            <a:r>
              <a:rPr lang="el-GR" sz="2400" dirty="0" err="1" smtClean="0"/>
              <a:t>φωσφορυλιωμένης</a:t>
            </a:r>
            <a:r>
              <a:rPr lang="el-GR" sz="2400" dirty="0" smtClean="0"/>
              <a:t> μορφής της </a:t>
            </a:r>
            <a:r>
              <a:rPr lang="en-US" sz="2400" dirty="0" smtClean="0"/>
              <a:t>ERK K</a:t>
            </a:r>
            <a:r>
              <a:rPr lang="el-GR" sz="2400" dirty="0" err="1" smtClean="0"/>
              <a:t>ινάσης</a:t>
            </a:r>
            <a:endParaRPr lang="el-GR" sz="2400" dirty="0" smtClean="0"/>
          </a:p>
          <a:p>
            <a:pPr algn="just">
              <a:buFont typeface="Wingdings" pitchFamily="2" charset="2"/>
              <a:buChar char="Ø"/>
            </a:pPr>
            <a:r>
              <a:rPr lang="el-GR" sz="2400" dirty="0" smtClean="0"/>
              <a:t> Τα επίπεδα των </a:t>
            </a:r>
            <a:r>
              <a:rPr lang="en-US" sz="2400" dirty="0" smtClean="0"/>
              <a:t>RNA </a:t>
            </a:r>
            <a:r>
              <a:rPr lang="el-GR" sz="2400" dirty="0" smtClean="0"/>
              <a:t>του </a:t>
            </a:r>
            <a:r>
              <a:rPr lang="el-GR" sz="2400" dirty="0" err="1" smtClean="0"/>
              <a:t>καταβολικού</a:t>
            </a:r>
            <a:r>
              <a:rPr lang="el-GR" sz="2400" dirty="0" smtClean="0"/>
              <a:t> ενζύμου ΜΜΡ-13</a:t>
            </a:r>
            <a:r>
              <a:rPr lang="en-US" sz="2400" dirty="0" smtClean="0"/>
              <a:t> </a:t>
            </a:r>
            <a:r>
              <a:rPr lang="el-GR" sz="2400" dirty="0" smtClean="0"/>
              <a:t>αυξάνονται έπειτα από την επίδραση του </a:t>
            </a:r>
            <a:r>
              <a:rPr lang="en-US" sz="2400" dirty="0" smtClean="0"/>
              <a:t>TGF</a:t>
            </a:r>
            <a:r>
              <a:rPr lang="el-GR" sz="2400" dirty="0" smtClean="0"/>
              <a:t>α</a:t>
            </a:r>
          </a:p>
          <a:p>
            <a:pPr algn="just">
              <a:buFont typeface="Wingdings" pitchFamily="2" charset="2"/>
              <a:buChar char="Ø"/>
            </a:pPr>
            <a:r>
              <a:rPr lang="el-GR" sz="2400" dirty="0"/>
              <a:t> </a:t>
            </a:r>
            <a:r>
              <a:rPr lang="el-GR" sz="2400" dirty="0" smtClean="0">
                <a:solidFill>
                  <a:srgbClr val="C00000"/>
                </a:solidFill>
              </a:rPr>
              <a:t>Τα επίπεδα των </a:t>
            </a:r>
            <a:r>
              <a:rPr lang="en-US" sz="2400" dirty="0" smtClean="0">
                <a:solidFill>
                  <a:srgbClr val="C00000"/>
                </a:solidFill>
              </a:rPr>
              <a:t>RNA </a:t>
            </a:r>
            <a:r>
              <a:rPr lang="el-GR" sz="2400" dirty="0" smtClean="0">
                <a:solidFill>
                  <a:srgbClr val="C00000"/>
                </a:solidFill>
              </a:rPr>
              <a:t>του αναβολικού μορίου </a:t>
            </a:r>
            <a:r>
              <a:rPr lang="en-US" sz="2400" dirty="0" smtClean="0">
                <a:solidFill>
                  <a:srgbClr val="C00000"/>
                </a:solidFill>
              </a:rPr>
              <a:t>AGC </a:t>
            </a:r>
            <a:r>
              <a:rPr lang="el-GR" sz="2400" dirty="0" smtClean="0">
                <a:solidFill>
                  <a:srgbClr val="C00000"/>
                </a:solidFill>
              </a:rPr>
              <a:t>αυξάνονται έπειτα από την επίδραση του </a:t>
            </a:r>
            <a:r>
              <a:rPr lang="en-US" sz="2400" dirty="0" smtClean="0">
                <a:solidFill>
                  <a:srgbClr val="C00000"/>
                </a:solidFill>
              </a:rPr>
              <a:t>TGF</a:t>
            </a:r>
            <a:r>
              <a:rPr lang="el-GR" sz="2400" dirty="0" smtClean="0">
                <a:solidFill>
                  <a:srgbClr val="C00000"/>
                </a:solidFill>
              </a:rPr>
              <a:t>α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endParaRPr lang="el-GR" sz="2400" dirty="0" smtClean="0">
              <a:solidFill>
                <a:srgbClr val="C00000"/>
              </a:solidFill>
            </a:endParaRPr>
          </a:p>
        </p:txBody>
      </p:sp>
      <p:sp>
        <p:nvSpPr>
          <p:cNvPr id="4" name="3 - Ορθογώνιο"/>
          <p:cNvSpPr/>
          <p:nvPr/>
        </p:nvSpPr>
        <p:spPr>
          <a:xfrm>
            <a:off x="0" y="0"/>
            <a:ext cx="9144000" cy="13572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6 - TextBox"/>
          <p:cNvSpPr txBox="1"/>
          <p:nvPr/>
        </p:nvSpPr>
        <p:spPr>
          <a:xfrm>
            <a:off x="214282" y="285728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b="1" dirty="0" smtClean="0">
                <a:solidFill>
                  <a:schemeClr val="bg1"/>
                </a:solidFill>
              </a:rPr>
              <a:t>Συμπέρασμα</a:t>
            </a:r>
            <a:endParaRPr lang="el-GR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3 - Εικόνα"/>
          <p:cNvPicPr/>
          <p:nvPr/>
        </p:nvPicPr>
        <p:blipFill>
          <a:blip r:embed="rId2">
            <a:lum bright="19000"/>
          </a:blip>
          <a:srcRect l="2013" r="12081" b="1000"/>
          <a:stretch>
            <a:fillRect/>
          </a:stretch>
        </p:blipFill>
        <p:spPr bwMode="auto">
          <a:xfrm>
            <a:off x="-64" y="0"/>
            <a:ext cx="9144064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- TextBox"/>
          <p:cNvSpPr txBox="1"/>
          <p:nvPr/>
        </p:nvSpPr>
        <p:spPr>
          <a:xfrm>
            <a:off x="714348" y="2857496"/>
            <a:ext cx="8858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4000" b="1" i="1" dirty="0" smtClean="0">
                <a:solidFill>
                  <a:srgbClr val="C00000"/>
                </a:solidFill>
              </a:rPr>
              <a:t>Σας ευχαριστώ για την προσοχή σας!</a:t>
            </a:r>
            <a:endParaRPr lang="el-GR" sz="40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7"/>
          <p:cNvSpPr>
            <a:spLocks noChangeArrowheads="1"/>
          </p:cNvSpPr>
          <p:nvPr/>
        </p:nvSpPr>
        <p:spPr bwMode="auto">
          <a:xfrm>
            <a:off x="2857488" y="4857760"/>
            <a:ext cx="3740148" cy="2000240"/>
          </a:xfrm>
          <a:prstGeom prst="irregularSeal1">
            <a:avLst/>
          </a:prstGeom>
          <a:gradFill rotWithShape="1">
            <a:gsLst>
              <a:gs pos="0">
                <a:srgbClr val="C0C0C0"/>
              </a:gs>
              <a:gs pos="100000">
                <a:srgbClr val="FF33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l-GR" sz="2800" b="1" dirty="0" smtClean="0">
                <a:latin typeface="+mj-lt"/>
              </a:rPr>
              <a:t>Οστεοαρθρίτιδα</a:t>
            </a:r>
            <a:endParaRPr lang="en-US" sz="2800" b="1" dirty="0">
              <a:latin typeface="+mj-lt"/>
            </a:endParaRPr>
          </a:p>
        </p:txBody>
      </p:sp>
      <p:sp>
        <p:nvSpPr>
          <p:cNvPr id="459779" name="Rectangle 3"/>
          <p:cNvSpPr>
            <a:spLocks noChangeArrowheads="1"/>
          </p:cNvSpPr>
          <p:nvPr/>
        </p:nvSpPr>
        <p:spPr bwMode="auto">
          <a:xfrm>
            <a:off x="500034" y="2000240"/>
            <a:ext cx="957891" cy="430887"/>
          </a:xfrm>
          <a:prstGeom prst="rect">
            <a:avLst/>
          </a:prstGeom>
          <a:solidFill>
            <a:srgbClr val="360000"/>
          </a:solidFill>
          <a:ln w="2857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l-GR" sz="2200" b="1" dirty="0">
                <a:solidFill>
                  <a:schemeClr val="bg1"/>
                </a:solidFill>
                <a:latin typeface="Calibri" charset="0"/>
              </a:rPr>
              <a:t>Ηλικία</a:t>
            </a:r>
            <a:endParaRPr lang="en-US" sz="2200" b="1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459780" name="Rectangle 4"/>
          <p:cNvSpPr>
            <a:spLocks noChangeArrowheads="1"/>
          </p:cNvSpPr>
          <p:nvPr/>
        </p:nvSpPr>
        <p:spPr bwMode="auto">
          <a:xfrm>
            <a:off x="214282" y="2714620"/>
            <a:ext cx="1781175" cy="76944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Tx/>
              <a:buNone/>
            </a:pPr>
            <a:r>
              <a:rPr lang="el-GR" sz="2200" b="1" dirty="0">
                <a:solidFill>
                  <a:schemeClr val="bg1"/>
                </a:solidFill>
                <a:latin typeface="Calibri" charset="0"/>
              </a:rPr>
              <a:t>Γενετικοί παράγοντες</a:t>
            </a:r>
            <a:endParaRPr lang="en-US" sz="2200" b="1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459781" name="Rectangle 5"/>
          <p:cNvSpPr>
            <a:spLocks noChangeArrowheads="1"/>
          </p:cNvSpPr>
          <p:nvPr/>
        </p:nvSpPr>
        <p:spPr bwMode="auto">
          <a:xfrm>
            <a:off x="214282" y="3786190"/>
            <a:ext cx="1781175" cy="769441"/>
          </a:xfrm>
          <a:prstGeom prst="rect">
            <a:avLst/>
          </a:prstGeom>
          <a:solidFill>
            <a:srgbClr val="6E0036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Tx/>
              <a:buNone/>
            </a:pPr>
            <a:r>
              <a:rPr lang="el-GR" sz="2200" b="1" dirty="0">
                <a:solidFill>
                  <a:schemeClr val="bg1"/>
                </a:solidFill>
                <a:latin typeface="Calibri" charset="0"/>
              </a:rPr>
              <a:t>Συστηματικοί παράγοντες</a:t>
            </a:r>
            <a:endParaRPr lang="en-US" sz="2200" b="1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459782" name="Rectangle 6"/>
          <p:cNvSpPr>
            <a:spLocks noChangeArrowheads="1"/>
          </p:cNvSpPr>
          <p:nvPr/>
        </p:nvSpPr>
        <p:spPr bwMode="auto">
          <a:xfrm>
            <a:off x="2573338" y="2786063"/>
            <a:ext cx="1712912" cy="769937"/>
          </a:xfrm>
          <a:prstGeom prst="rect">
            <a:avLst/>
          </a:prstGeom>
          <a:solidFill>
            <a:schemeClr val="accent2">
              <a:lumMod val="50000"/>
            </a:schemeClr>
          </a:solidFill>
          <a:ln w="2857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el-GR" sz="2200" b="1" dirty="0">
                <a:solidFill>
                  <a:schemeClr val="bg1"/>
                </a:solidFill>
                <a:latin typeface="Calibri" charset="0"/>
              </a:rPr>
              <a:t>Προδιάθεση </a:t>
            </a:r>
          </a:p>
          <a:p>
            <a:pPr algn="ctr">
              <a:buFontTx/>
              <a:buNone/>
            </a:pPr>
            <a:r>
              <a:rPr lang="el-GR" sz="2200" b="1" dirty="0">
                <a:solidFill>
                  <a:schemeClr val="bg1"/>
                </a:solidFill>
                <a:latin typeface="Calibri" charset="0"/>
              </a:rPr>
              <a:t>για ΟΑ</a:t>
            </a:r>
            <a:endParaRPr lang="en-US" sz="2200" b="1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459783" name="AutoShape 7"/>
          <p:cNvSpPr>
            <a:spLocks/>
          </p:cNvSpPr>
          <p:nvPr/>
        </p:nvSpPr>
        <p:spPr bwMode="auto">
          <a:xfrm>
            <a:off x="2052638" y="2138363"/>
            <a:ext cx="304800" cy="2057400"/>
          </a:xfrm>
          <a:prstGeom prst="rightBrace">
            <a:avLst>
              <a:gd name="adj1" fmla="val 56250"/>
              <a:gd name="adj2" fmla="val 50000"/>
            </a:avLst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buFontTx/>
              <a:buNone/>
            </a:pPr>
            <a:endParaRPr lang="en-US" sz="2200">
              <a:solidFill>
                <a:srgbClr val="8D9AB3"/>
              </a:solidFill>
              <a:latin typeface="Calibri" charset="0"/>
            </a:endParaRPr>
          </a:p>
        </p:txBody>
      </p:sp>
      <p:sp>
        <p:nvSpPr>
          <p:cNvPr id="459784" name="Rectangle 8"/>
          <p:cNvSpPr>
            <a:spLocks noChangeArrowheads="1"/>
          </p:cNvSpPr>
          <p:nvPr/>
        </p:nvSpPr>
        <p:spPr bwMode="auto">
          <a:xfrm>
            <a:off x="4786314" y="2500306"/>
            <a:ext cx="2263775" cy="11079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2857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None/>
            </a:pPr>
            <a:r>
              <a:rPr lang="el-GR" sz="2200" b="1">
                <a:solidFill>
                  <a:schemeClr val="bg1"/>
                </a:solidFill>
                <a:latin typeface="Calibri" charset="0"/>
              </a:rPr>
              <a:t>Διαταραγμένη εμβιομηχανική της άρθρωσης</a:t>
            </a:r>
            <a:endParaRPr lang="en-US" sz="2200" b="1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459785" name="Rectangle 9"/>
          <p:cNvSpPr>
            <a:spLocks noChangeArrowheads="1"/>
          </p:cNvSpPr>
          <p:nvPr/>
        </p:nvSpPr>
        <p:spPr bwMode="auto">
          <a:xfrm>
            <a:off x="7715272" y="2071678"/>
            <a:ext cx="1119474" cy="430887"/>
          </a:xfrm>
          <a:prstGeom prst="rect">
            <a:avLst/>
          </a:prstGeom>
          <a:solidFill>
            <a:srgbClr val="360000"/>
          </a:solidFill>
          <a:ln w="2857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l-GR" sz="2200" b="1">
                <a:solidFill>
                  <a:schemeClr val="bg1"/>
                </a:solidFill>
                <a:latin typeface="Calibri" charset="0"/>
              </a:rPr>
              <a:t>Τραύμα</a:t>
            </a:r>
            <a:endParaRPr lang="en-US" sz="2200" b="1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459786" name="Rectangle 10"/>
          <p:cNvSpPr>
            <a:spLocks noChangeArrowheads="1"/>
          </p:cNvSpPr>
          <p:nvPr/>
        </p:nvSpPr>
        <p:spPr bwMode="auto">
          <a:xfrm>
            <a:off x="7698050" y="3962400"/>
            <a:ext cx="1318951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>
              <a:buFontTx/>
              <a:buNone/>
            </a:pPr>
            <a:r>
              <a:rPr lang="el-GR" sz="2200" b="1" dirty="0">
                <a:solidFill>
                  <a:schemeClr val="bg1"/>
                </a:solidFill>
                <a:latin typeface="Calibri" charset="0"/>
              </a:rPr>
              <a:t>Αστάθεια</a:t>
            </a:r>
            <a:endParaRPr lang="en-US" sz="2200" b="1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459787" name="Rectangle 11"/>
          <p:cNvSpPr>
            <a:spLocks noChangeArrowheads="1"/>
          </p:cNvSpPr>
          <p:nvPr/>
        </p:nvSpPr>
        <p:spPr bwMode="auto">
          <a:xfrm>
            <a:off x="7462838" y="2971800"/>
            <a:ext cx="1681162" cy="430887"/>
          </a:xfrm>
          <a:prstGeom prst="rect">
            <a:avLst/>
          </a:prstGeom>
          <a:solidFill>
            <a:srgbClr val="6E0036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Tx/>
              <a:buNone/>
            </a:pPr>
            <a:r>
              <a:rPr lang="el-GR" sz="2200" b="1">
                <a:solidFill>
                  <a:schemeClr val="bg1"/>
                </a:solidFill>
                <a:latin typeface="Calibri" charset="0"/>
              </a:rPr>
              <a:t>Παχυσαρκία</a:t>
            </a:r>
            <a:endParaRPr lang="en-US" sz="2200" b="1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459788" name="AutoShape 12"/>
          <p:cNvSpPr>
            <a:spLocks/>
          </p:cNvSpPr>
          <p:nvPr/>
        </p:nvSpPr>
        <p:spPr bwMode="auto">
          <a:xfrm>
            <a:off x="7143768" y="2143116"/>
            <a:ext cx="304800" cy="2057400"/>
          </a:xfrm>
          <a:prstGeom prst="leftBrace">
            <a:avLst>
              <a:gd name="adj1" fmla="val 56250"/>
              <a:gd name="adj2" fmla="val 50000"/>
            </a:avLst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buFontTx/>
              <a:buNone/>
            </a:pPr>
            <a:endParaRPr lang="en-US" sz="2200">
              <a:latin typeface="Calibri" charset="0"/>
            </a:endParaRPr>
          </a:p>
        </p:txBody>
      </p:sp>
      <p:sp>
        <p:nvSpPr>
          <p:cNvPr id="459789" name="Rectangle 13"/>
          <p:cNvSpPr>
            <a:spLocks noChangeArrowheads="1"/>
          </p:cNvSpPr>
          <p:nvPr/>
        </p:nvSpPr>
        <p:spPr bwMode="auto">
          <a:xfrm>
            <a:off x="2786050" y="4572008"/>
            <a:ext cx="4095160" cy="430887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el-GR" sz="2200" b="1" dirty="0" smtClean="0">
                <a:solidFill>
                  <a:schemeClr val="bg1"/>
                </a:solidFill>
                <a:latin typeface="Calibri" charset="0"/>
              </a:rPr>
              <a:t>Βιοχημικά/ Μοριακά </a:t>
            </a:r>
            <a:r>
              <a:rPr lang="el-GR" sz="2200" b="1" dirty="0">
                <a:solidFill>
                  <a:schemeClr val="bg1"/>
                </a:solidFill>
                <a:latin typeface="Calibri" charset="0"/>
              </a:rPr>
              <a:t>Μ</a:t>
            </a:r>
            <a:r>
              <a:rPr lang="el-GR" sz="2200" b="1" dirty="0" smtClean="0">
                <a:solidFill>
                  <a:schemeClr val="bg1"/>
                </a:solidFill>
                <a:latin typeface="Calibri" charset="0"/>
              </a:rPr>
              <a:t>ονοπάτια</a:t>
            </a:r>
            <a:endParaRPr lang="en-US" sz="2200" b="1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459790" name="AutoShape 14"/>
          <p:cNvSpPr>
            <a:spLocks noChangeArrowheads="1"/>
          </p:cNvSpPr>
          <p:nvPr/>
        </p:nvSpPr>
        <p:spPr bwMode="auto">
          <a:xfrm rot="5380979">
            <a:off x="3885406" y="3920332"/>
            <a:ext cx="841375" cy="52863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12427 w 21600"/>
              <a:gd name="T13" fmla="*/ 5175 h 21600"/>
              <a:gd name="T14" fmla="*/ 20634 w 21600"/>
              <a:gd name="T15" fmla="*/ 698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07" y="0"/>
                </a:lnTo>
                <a:lnTo>
                  <a:pt x="15107" y="5175"/>
                </a:lnTo>
                <a:lnTo>
                  <a:pt x="12427" y="5175"/>
                </a:lnTo>
                <a:cubicBezTo>
                  <a:pt x="5564" y="5175"/>
                  <a:pt x="0" y="8301"/>
                  <a:pt x="0" y="12158"/>
                </a:cubicBezTo>
                <a:lnTo>
                  <a:pt x="0" y="21600"/>
                </a:lnTo>
                <a:lnTo>
                  <a:pt x="1848" y="21600"/>
                </a:lnTo>
                <a:lnTo>
                  <a:pt x="1848" y="12158"/>
                </a:lnTo>
                <a:cubicBezTo>
                  <a:pt x="1848" y="9300"/>
                  <a:pt x="6584" y="6983"/>
                  <a:pt x="12427" y="6983"/>
                </a:cubicBezTo>
                <a:lnTo>
                  <a:pt x="15107" y="6983"/>
                </a:lnTo>
                <a:lnTo>
                  <a:pt x="15107" y="121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Tx/>
              <a:buNone/>
            </a:pPr>
            <a:endParaRPr lang="en-US" sz="2200">
              <a:latin typeface="Calibri" charset="0"/>
            </a:endParaRPr>
          </a:p>
        </p:txBody>
      </p:sp>
      <p:sp>
        <p:nvSpPr>
          <p:cNvPr id="459791" name="AutoShape 15"/>
          <p:cNvSpPr>
            <a:spLocks noChangeArrowheads="1"/>
          </p:cNvSpPr>
          <p:nvPr/>
        </p:nvSpPr>
        <p:spPr bwMode="auto">
          <a:xfrm rot="16119038" flipH="1">
            <a:off x="4452144" y="3948906"/>
            <a:ext cx="838200" cy="45878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12427 w 21600"/>
              <a:gd name="T13" fmla="*/ 5175 h 21600"/>
              <a:gd name="T14" fmla="*/ 20634 w 21600"/>
              <a:gd name="T15" fmla="*/ 698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07" y="0"/>
                </a:lnTo>
                <a:lnTo>
                  <a:pt x="15107" y="5175"/>
                </a:lnTo>
                <a:lnTo>
                  <a:pt x="12427" y="5175"/>
                </a:lnTo>
                <a:cubicBezTo>
                  <a:pt x="5564" y="5175"/>
                  <a:pt x="0" y="8301"/>
                  <a:pt x="0" y="12158"/>
                </a:cubicBezTo>
                <a:lnTo>
                  <a:pt x="0" y="21600"/>
                </a:lnTo>
                <a:lnTo>
                  <a:pt x="1848" y="21600"/>
                </a:lnTo>
                <a:lnTo>
                  <a:pt x="1848" y="12158"/>
                </a:lnTo>
                <a:cubicBezTo>
                  <a:pt x="1848" y="9300"/>
                  <a:pt x="6584" y="6983"/>
                  <a:pt x="12427" y="6983"/>
                </a:cubicBezTo>
                <a:lnTo>
                  <a:pt x="15107" y="6983"/>
                </a:lnTo>
                <a:lnTo>
                  <a:pt x="15107" y="121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Tx/>
              <a:buNone/>
            </a:pPr>
            <a:endParaRPr lang="en-US" sz="2200">
              <a:latin typeface="Calibri" charset="0"/>
            </a:endParaRPr>
          </a:p>
        </p:txBody>
      </p:sp>
      <p:sp>
        <p:nvSpPr>
          <p:cNvPr id="459794" name="Rectangle 18"/>
          <p:cNvSpPr>
            <a:spLocks noChangeArrowheads="1"/>
          </p:cNvSpPr>
          <p:nvPr/>
        </p:nvSpPr>
        <p:spPr bwMode="auto">
          <a:xfrm>
            <a:off x="6107113" y="6516688"/>
            <a:ext cx="303621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sz="1600" i="1">
                <a:solidFill>
                  <a:srgbClr val="C00000"/>
                </a:solidFill>
                <a:latin typeface="Calibri" charset="0"/>
              </a:rPr>
              <a:t>Dieppe &amp; Lohmander, Lancet 2005</a:t>
            </a:r>
          </a:p>
        </p:txBody>
      </p:sp>
      <p:sp>
        <p:nvSpPr>
          <p:cNvPr id="20" name="19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21" name="20 - Ορθογώνιο"/>
          <p:cNvSpPr/>
          <p:nvPr/>
        </p:nvSpPr>
        <p:spPr>
          <a:xfrm>
            <a:off x="0" y="0"/>
            <a:ext cx="9144000" cy="150017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l-GR" dirty="0"/>
          </a:p>
        </p:txBody>
      </p:sp>
      <p:sp>
        <p:nvSpPr>
          <p:cNvPr id="22" name="21 - TextBox"/>
          <p:cNvSpPr txBox="1"/>
          <p:nvPr/>
        </p:nvSpPr>
        <p:spPr>
          <a:xfrm>
            <a:off x="0" y="214290"/>
            <a:ext cx="92869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b="1" dirty="0" err="1" smtClean="0">
                <a:solidFill>
                  <a:schemeClr val="bg1"/>
                </a:solidFill>
              </a:rPr>
              <a:t>Αιτιοπαθογένεια</a:t>
            </a:r>
            <a:r>
              <a:rPr lang="el-GR" sz="3600" b="1" dirty="0" smtClean="0">
                <a:solidFill>
                  <a:schemeClr val="bg1"/>
                </a:solidFill>
              </a:rPr>
              <a:t> της Εκφυλιστικής Αρθρίτιδας/ Οστεοαρθρίτιδας (ΟΑ)</a:t>
            </a:r>
            <a:endParaRPr lang="el-GR" sz="36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7838862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allAtOnce" animBg="1"/>
      <p:bldP spid="459779" grpId="0" animBg="1"/>
      <p:bldP spid="459780" grpId="0" animBg="1"/>
      <p:bldP spid="459781" grpId="0" animBg="1"/>
      <p:bldP spid="459782" grpId="0" animBg="1"/>
      <p:bldP spid="459783" grpId="0" animBg="1"/>
      <p:bldP spid="459784" grpId="0" animBg="1"/>
      <p:bldP spid="459785" grpId="0" animBg="1"/>
      <p:bldP spid="459786" grpId="0" animBg="1"/>
      <p:bldP spid="459787" grpId="0" animBg="1"/>
      <p:bldP spid="459788" grpId="0" animBg="1"/>
      <p:bldP spid="459789" grpId="0" animBg="1"/>
      <p:bldP spid="459790" grpId="0" animBg="1"/>
      <p:bldP spid="459791" grpId="0" animBg="1"/>
      <p:bldP spid="45979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Ορθογώνιο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l-GR" dirty="0"/>
          </a:p>
        </p:txBody>
      </p:sp>
      <p:sp>
        <p:nvSpPr>
          <p:cNvPr id="7" name="6 - TextBox"/>
          <p:cNvSpPr txBox="1"/>
          <p:nvPr/>
        </p:nvSpPr>
        <p:spPr>
          <a:xfrm>
            <a:off x="3929058" y="1857364"/>
            <a:ext cx="521494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l-GR" sz="2800" b="1" dirty="0" smtClean="0"/>
              <a:t> Καταβολισμός χόνδρινου ιστού</a:t>
            </a:r>
          </a:p>
          <a:p>
            <a:pPr>
              <a:buFont typeface="Wingdings" pitchFamily="2" charset="2"/>
              <a:buChar char="§"/>
            </a:pPr>
            <a:r>
              <a:rPr lang="el-GR" sz="2800" b="1" dirty="0" smtClean="0"/>
              <a:t> Στοιχεία φλεγμονής</a:t>
            </a:r>
          </a:p>
          <a:p>
            <a:pPr>
              <a:buFont typeface="Wingdings" pitchFamily="2" charset="2"/>
              <a:buChar char="§"/>
            </a:pPr>
            <a:r>
              <a:rPr lang="el-GR" sz="2800" b="1" dirty="0" smtClean="0"/>
              <a:t> Σχηματισμός </a:t>
            </a:r>
            <a:r>
              <a:rPr lang="el-GR" sz="2800" b="1" dirty="0" err="1" smtClean="0"/>
              <a:t>οστεόφυτων</a:t>
            </a:r>
            <a:endParaRPr lang="el-GR" sz="2800" b="1" dirty="0"/>
          </a:p>
        </p:txBody>
      </p:sp>
      <p:pic>
        <p:nvPicPr>
          <p:cNvPr id="8" name="7 - Εικόνα" descr="oakne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71612"/>
            <a:ext cx="4027317" cy="2500330"/>
          </a:xfrm>
          <a:prstGeom prst="rect">
            <a:avLst/>
          </a:prstGeom>
        </p:spPr>
      </p:pic>
      <p:sp>
        <p:nvSpPr>
          <p:cNvPr id="9" name="8 - Ορθογώνιο"/>
          <p:cNvSpPr/>
          <p:nvPr/>
        </p:nvSpPr>
        <p:spPr>
          <a:xfrm>
            <a:off x="214282" y="4357694"/>
            <a:ext cx="6500858" cy="78581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0" name="9 - TextBox"/>
          <p:cNvSpPr txBox="1"/>
          <p:nvPr/>
        </p:nvSpPr>
        <p:spPr>
          <a:xfrm>
            <a:off x="214282" y="4500570"/>
            <a:ext cx="6715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 smtClean="0">
                <a:solidFill>
                  <a:schemeClr val="bg1"/>
                </a:solidFill>
              </a:rPr>
              <a:t>Σημαντικό ρόλο σε όλες τις παραπάνω διεργασίες</a:t>
            </a:r>
            <a:endParaRPr lang="el-GR" sz="2400" b="1" dirty="0">
              <a:solidFill>
                <a:schemeClr val="bg1"/>
              </a:solidFill>
            </a:endParaRPr>
          </a:p>
        </p:txBody>
      </p:sp>
      <p:sp>
        <p:nvSpPr>
          <p:cNvPr id="11" name="10 - TextBox"/>
          <p:cNvSpPr txBox="1"/>
          <p:nvPr/>
        </p:nvSpPr>
        <p:spPr>
          <a:xfrm>
            <a:off x="1928794" y="5214950"/>
            <a:ext cx="69294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l-GR" sz="2800" b="1" dirty="0" smtClean="0"/>
              <a:t> </a:t>
            </a:r>
            <a:r>
              <a:rPr lang="el-GR" sz="2800" b="1" dirty="0" err="1" smtClean="0"/>
              <a:t>Κυτταροκίνες</a:t>
            </a:r>
            <a:r>
              <a:rPr lang="el-GR" sz="2800" b="1" dirty="0" smtClean="0"/>
              <a:t> (</a:t>
            </a:r>
            <a:r>
              <a:rPr lang="en-US" sz="2800" b="1" dirty="0" smtClean="0"/>
              <a:t>IL-1</a:t>
            </a:r>
            <a:r>
              <a:rPr lang="el-GR" sz="2800" b="1" dirty="0" smtClean="0"/>
              <a:t>β, </a:t>
            </a:r>
            <a:r>
              <a:rPr lang="en-US" sz="2800" b="1" dirty="0" smtClean="0"/>
              <a:t>IL-18</a:t>
            </a:r>
            <a:r>
              <a:rPr lang="el-GR" sz="2800" b="1" dirty="0" smtClean="0"/>
              <a:t>)</a:t>
            </a:r>
          </a:p>
          <a:p>
            <a:pPr>
              <a:buFont typeface="Wingdings" pitchFamily="2" charset="2"/>
              <a:buChar char="§"/>
            </a:pPr>
            <a:r>
              <a:rPr lang="el-GR" sz="2800" b="1" dirty="0" smtClean="0"/>
              <a:t> Φλεγμονώδεις παράγοντες </a:t>
            </a:r>
            <a:r>
              <a:rPr lang="en-US" sz="2800" b="1" dirty="0" smtClean="0"/>
              <a:t>(PGE2)</a:t>
            </a:r>
            <a:endParaRPr lang="el-GR" sz="2800" b="1" dirty="0" smtClean="0"/>
          </a:p>
          <a:p>
            <a:pPr>
              <a:buFont typeface="Wingdings" pitchFamily="2" charset="2"/>
              <a:buChar char="§"/>
            </a:pPr>
            <a:r>
              <a:rPr lang="el-GR" sz="2800" b="1" dirty="0" smtClean="0"/>
              <a:t> Αυξητικοί παράγοντες (</a:t>
            </a:r>
            <a:r>
              <a:rPr lang="en-US" sz="2800" b="1" dirty="0" smtClean="0"/>
              <a:t>TGF</a:t>
            </a:r>
            <a:r>
              <a:rPr lang="el-GR" sz="2800" b="1" dirty="0" smtClean="0"/>
              <a:t>β, </a:t>
            </a:r>
            <a:r>
              <a:rPr lang="en-US" sz="2800" b="1" dirty="0" smtClean="0"/>
              <a:t>IGF-1</a:t>
            </a:r>
            <a:r>
              <a:rPr lang="el-GR" sz="2800" b="1" dirty="0" smtClean="0"/>
              <a:t>, </a:t>
            </a:r>
            <a:r>
              <a:rPr lang="en-US" sz="2800" b="1" dirty="0" smtClean="0"/>
              <a:t>TGF</a:t>
            </a:r>
            <a:r>
              <a:rPr lang="el-GR" sz="2800" b="1" dirty="0" smtClean="0"/>
              <a:t>α)</a:t>
            </a:r>
            <a:endParaRPr lang="el-GR" sz="2800" b="1" dirty="0"/>
          </a:p>
        </p:txBody>
      </p:sp>
      <p:sp>
        <p:nvSpPr>
          <p:cNvPr id="12" name="11 - TextBox"/>
          <p:cNvSpPr txBox="1"/>
          <p:nvPr/>
        </p:nvSpPr>
        <p:spPr>
          <a:xfrm>
            <a:off x="0" y="214290"/>
            <a:ext cx="9286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b="1" dirty="0" smtClean="0">
                <a:solidFill>
                  <a:schemeClr val="bg1"/>
                </a:solidFill>
              </a:rPr>
              <a:t>ΟΑ και Αυξητικοί Παράγοντες</a:t>
            </a:r>
            <a:endParaRPr lang="el-GR" sz="3600" b="1" dirty="0">
              <a:solidFill>
                <a:schemeClr val="bg1"/>
              </a:solidFill>
            </a:endParaRPr>
          </a:p>
        </p:txBody>
      </p:sp>
      <p:sp>
        <p:nvSpPr>
          <p:cNvPr id="13" name="12 - Ορθογώνιο"/>
          <p:cNvSpPr/>
          <p:nvPr/>
        </p:nvSpPr>
        <p:spPr>
          <a:xfrm>
            <a:off x="7572396" y="6072206"/>
            <a:ext cx="857256" cy="500066"/>
          </a:xfrm>
          <a:prstGeom prst="rect">
            <a:avLst/>
          </a:prstGeom>
          <a:noFill/>
          <a:ln w="76200" cmpd="sng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 animBg="1"/>
      <p:bldP spid="11" grpId="0" build="p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- Εικόνα"/>
          <p:cNvPicPr/>
          <p:nvPr/>
        </p:nvPicPr>
        <p:blipFill>
          <a:blip r:embed="rId3"/>
          <a:srcRect r="5661"/>
          <a:stretch>
            <a:fillRect/>
          </a:stretch>
        </p:blipFill>
        <p:spPr bwMode="auto">
          <a:xfrm rot="21398399">
            <a:off x="6713722" y="3995243"/>
            <a:ext cx="2345299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0" rev="21480000"/>
            </a:camera>
            <a:lightRig rig="threePt" dir="t"/>
          </a:scene3d>
        </p:spPr>
      </p:pic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214282" y="1714488"/>
            <a:ext cx="8472518" cy="4625989"/>
          </a:xfrm>
        </p:spPr>
        <p:txBody>
          <a:bodyPr/>
          <a:lstStyle/>
          <a:p>
            <a:pPr>
              <a:buNone/>
            </a:pPr>
            <a:r>
              <a:rPr lang="el-GR" b="1" dirty="0" smtClean="0"/>
              <a:t>Εκφράζεται</a:t>
            </a:r>
          </a:p>
          <a:p>
            <a:pPr>
              <a:buNone/>
            </a:pPr>
            <a:endParaRPr lang="el-GR" dirty="0" smtClean="0"/>
          </a:p>
          <a:p>
            <a:pPr>
              <a:buNone/>
            </a:pPr>
            <a:endParaRPr lang="el-GR" dirty="0" smtClean="0"/>
          </a:p>
          <a:p>
            <a:pPr>
              <a:buNone/>
            </a:pPr>
            <a:r>
              <a:rPr lang="el-GR" b="1" dirty="0" smtClean="0"/>
              <a:t>Ρυθμίζει</a:t>
            </a:r>
            <a:endParaRPr lang="el-GR" b="1" dirty="0"/>
          </a:p>
        </p:txBody>
      </p:sp>
      <p:sp>
        <p:nvSpPr>
          <p:cNvPr id="4" name="3 - Ορθογώνιο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6 - TextBox"/>
          <p:cNvSpPr txBox="1"/>
          <p:nvPr/>
        </p:nvSpPr>
        <p:spPr>
          <a:xfrm>
            <a:off x="214282" y="285728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TGF</a:t>
            </a:r>
            <a:r>
              <a:rPr lang="el-GR" sz="3600" b="1" dirty="0" smtClean="0">
                <a:solidFill>
                  <a:schemeClr val="bg1"/>
                </a:solidFill>
              </a:rPr>
              <a:t>α (</a:t>
            </a:r>
            <a:r>
              <a:rPr lang="en-US" sz="3600" b="1" dirty="0" smtClean="0">
                <a:solidFill>
                  <a:schemeClr val="bg1"/>
                </a:solidFill>
              </a:rPr>
              <a:t>Transforming Growth Factor - alpha</a:t>
            </a:r>
            <a:r>
              <a:rPr lang="el-GR" sz="3600" b="1" dirty="0" smtClean="0">
                <a:solidFill>
                  <a:schemeClr val="bg1"/>
                </a:solidFill>
              </a:rPr>
              <a:t>)</a:t>
            </a:r>
            <a:endParaRPr lang="el-GR" sz="3600" b="1" dirty="0">
              <a:solidFill>
                <a:schemeClr val="bg1"/>
              </a:solidFill>
            </a:endParaRPr>
          </a:p>
        </p:txBody>
      </p:sp>
      <p:sp>
        <p:nvSpPr>
          <p:cNvPr id="8" name="7 - Ορθογώνιο"/>
          <p:cNvSpPr/>
          <p:nvPr/>
        </p:nvSpPr>
        <p:spPr>
          <a:xfrm>
            <a:off x="2500298" y="1500174"/>
            <a:ext cx="6643702" cy="150019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Font typeface="Wingdings" pitchFamily="2" charset="2"/>
              <a:buChar char="q"/>
            </a:pPr>
            <a:r>
              <a:rPr lang="el-GR" sz="2400" b="1" dirty="0" smtClean="0"/>
              <a:t> σε πολλούς ιστούς</a:t>
            </a:r>
          </a:p>
          <a:p>
            <a:pPr algn="just">
              <a:buFont typeface="Wingdings" pitchFamily="2" charset="2"/>
              <a:buChar char="q"/>
            </a:pPr>
            <a:r>
              <a:rPr lang="el-GR" sz="2400" b="1" dirty="0" smtClean="0"/>
              <a:t> από το </a:t>
            </a:r>
            <a:r>
              <a:rPr lang="el-GR" sz="2400" b="1" dirty="0" err="1" smtClean="0"/>
              <a:t>προεμφυτευτικό</a:t>
            </a:r>
            <a:r>
              <a:rPr lang="el-GR" sz="2400" b="1" dirty="0" smtClean="0"/>
              <a:t> αναπτυξιακό στάδιο</a:t>
            </a:r>
            <a:endParaRPr lang="en-US" sz="2400" b="1" dirty="0" smtClean="0"/>
          </a:p>
          <a:p>
            <a:pPr algn="just"/>
            <a:r>
              <a:rPr lang="en-US" sz="2400" b="1" dirty="0" smtClean="0"/>
              <a:t>    </a:t>
            </a:r>
            <a:r>
              <a:rPr lang="el-GR" sz="2400" b="1" dirty="0" smtClean="0"/>
              <a:t> μέχρι και την ενήλικη ζωή</a:t>
            </a:r>
          </a:p>
        </p:txBody>
      </p:sp>
      <p:sp>
        <p:nvSpPr>
          <p:cNvPr id="9" name="8 - Ορθογώνιο"/>
          <p:cNvSpPr/>
          <p:nvPr/>
        </p:nvSpPr>
        <p:spPr>
          <a:xfrm>
            <a:off x="2500298" y="3357562"/>
            <a:ext cx="4143404" cy="150019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Font typeface="Wingdings" pitchFamily="2" charset="2"/>
              <a:buChar char="q"/>
            </a:pPr>
            <a:r>
              <a:rPr lang="el-GR" sz="2400" b="1" dirty="0" smtClean="0"/>
              <a:t> Φυσιολογική αύξηση</a:t>
            </a:r>
          </a:p>
          <a:p>
            <a:pPr algn="just">
              <a:buFont typeface="Wingdings" pitchFamily="2" charset="2"/>
              <a:buChar char="q"/>
            </a:pPr>
            <a:r>
              <a:rPr lang="el-GR" sz="2400" b="1" dirty="0" smtClean="0"/>
              <a:t> Ανάπτυξη</a:t>
            </a:r>
          </a:p>
          <a:p>
            <a:pPr algn="just">
              <a:buFont typeface="Wingdings" pitchFamily="2" charset="2"/>
              <a:buChar char="q"/>
            </a:pPr>
            <a:r>
              <a:rPr lang="el-GR" sz="2400" b="1" dirty="0" smtClean="0"/>
              <a:t> Κυτταρική διαφοροποίηση</a:t>
            </a:r>
          </a:p>
        </p:txBody>
      </p:sp>
      <p:sp>
        <p:nvSpPr>
          <p:cNvPr id="11" name="10 - Ορθογώνιο"/>
          <p:cNvSpPr/>
          <p:nvPr/>
        </p:nvSpPr>
        <p:spPr>
          <a:xfrm>
            <a:off x="0" y="6072206"/>
            <a:ext cx="7000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800" b="1" dirty="0" smtClean="0"/>
              <a:t>Δρα</a:t>
            </a:r>
            <a:r>
              <a:rPr lang="el-GR" sz="2400" dirty="0" smtClean="0"/>
              <a:t> μέσω πρόσδεσης στον υποδοχέα του </a:t>
            </a:r>
            <a:r>
              <a:rPr lang="en-US" sz="2400" dirty="0" smtClean="0"/>
              <a:t>EGF</a:t>
            </a:r>
            <a:r>
              <a:rPr lang="el-GR" sz="2400" dirty="0" smtClean="0"/>
              <a:t> (</a:t>
            </a:r>
            <a:r>
              <a:rPr lang="en-US" sz="2400" dirty="0" smtClean="0"/>
              <a:t>EGF</a:t>
            </a:r>
            <a:r>
              <a:rPr lang="el-GR" sz="2400" dirty="0" smtClean="0"/>
              <a:t>-</a:t>
            </a:r>
            <a:r>
              <a:rPr lang="en-US" sz="2400" dirty="0" smtClean="0"/>
              <a:t>R</a:t>
            </a:r>
            <a:r>
              <a:rPr lang="el-GR" sz="2400" dirty="0" smtClean="0"/>
              <a:t>) </a:t>
            </a:r>
            <a:endParaRPr lang="el-GR" sz="2400" dirty="0"/>
          </a:p>
        </p:txBody>
      </p:sp>
      <p:sp>
        <p:nvSpPr>
          <p:cNvPr id="13" name="12 - TextBox"/>
          <p:cNvSpPr txBox="1"/>
          <p:nvPr/>
        </p:nvSpPr>
        <p:spPr>
          <a:xfrm>
            <a:off x="142812" y="5072074"/>
            <a:ext cx="90011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en-US" sz="2400" b="1" dirty="0" smtClean="0"/>
              <a:t> </a:t>
            </a:r>
            <a:r>
              <a:rPr lang="el-GR" sz="2400" b="1" dirty="0" smtClean="0"/>
              <a:t>Γονίδιο στην θέση </a:t>
            </a:r>
            <a:r>
              <a:rPr lang="en-US" sz="2400" b="1" dirty="0" smtClean="0"/>
              <a:t>2p13</a:t>
            </a:r>
            <a:r>
              <a:rPr lang="el-GR" sz="2400" b="1" dirty="0" smtClean="0"/>
              <a:t> </a:t>
            </a:r>
            <a:endParaRPr lang="en-US" sz="2400" b="1" dirty="0" smtClean="0"/>
          </a:p>
          <a:p>
            <a:pPr>
              <a:buFont typeface="Courier New" pitchFamily="49" charset="0"/>
              <a:buChar char="o"/>
            </a:pPr>
            <a:r>
              <a:rPr lang="en-US" sz="2400" b="1" dirty="0" smtClean="0"/>
              <a:t> </a:t>
            </a:r>
            <a:r>
              <a:rPr lang="el-GR" sz="2400" b="1" dirty="0" smtClean="0"/>
              <a:t>Ενεργός </a:t>
            </a:r>
            <a:r>
              <a:rPr lang="en-US" sz="2400" b="1" dirty="0" smtClean="0"/>
              <a:t>TGF</a:t>
            </a:r>
            <a:r>
              <a:rPr lang="el-GR" sz="2400" b="1" dirty="0" smtClean="0"/>
              <a:t>α</a:t>
            </a:r>
            <a:r>
              <a:rPr lang="en-US" sz="2400" b="1" dirty="0" smtClean="0"/>
              <a:t>:</a:t>
            </a:r>
            <a:r>
              <a:rPr lang="el-GR" sz="2400" b="1" dirty="0" smtClean="0"/>
              <a:t> </a:t>
            </a:r>
            <a:r>
              <a:rPr lang="el-GR" sz="2400" b="1" dirty="0" err="1" smtClean="0"/>
              <a:t>πρωτεϊνη</a:t>
            </a:r>
            <a:r>
              <a:rPr lang="el-GR" sz="2400" b="1" dirty="0" smtClean="0"/>
              <a:t> μεγέθους   ̴ 20</a:t>
            </a:r>
            <a:r>
              <a:rPr lang="en-US" sz="2400" b="1" dirty="0" err="1" smtClean="0"/>
              <a:t>KDa</a:t>
            </a:r>
            <a:r>
              <a:rPr lang="en-US" sz="2400" b="1" dirty="0" smtClean="0"/>
              <a:t> </a:t>
            </a:r>
            <a:endParaRPr lang="el-G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0" y="1600200"/>
            <a:ext cx="8858280" cy="5043510"/>
          </a:xfrm>
        </p:spPr>
        <p:txBody>
          <a:bodyPr>
            <a:noAutofit/>
          </a:bodyPr>
          <a:lstStyle/>
          <a:p>
            <a:pPr algn="just">
              <a:buFont typeface="Courier New" pitchFamily="49" charset="0"/>
              <a:buChar char="o"/>
            </a:pPr>
            <a:endParaRPr lang="en-US" sz="2400" b="1" dirty="0" smtClean="0"/>
          </a:p>
          <a:p>
            <a:pPr algn="just">
              <a:buFont typeface="Courier New" pitchFamily="49" charset="0"/>
              <a:buChar char="o"/>
            </a:pPr>
            <a:r>
              <a:rPr lang="el-GR" sz="2400" b="1" dirty="0" smtClean="0"/>
              <a:t>Γενετικά τροποποιημένα ποντίκια με αυξημένη </a:t>
            </a:r>
            <a:r>
              <a:rPr lang="el-GR" sz="2400" b="1" dirty="0" err="1" smtClean="0"/>
              <a:t>ενεργότητα</a:t>
            </a:r>
            <a:r>
              <a:rPr lang="el-GR" sz="2400" b="1" dirty="0" smtClean="0"/>
              <a:t> του μονοπατιού που εκκινεί από </a:t>
            </a:r>
            <a:r>
              <a:rPr lang="en-US" sz="2400" b="1" dirty="0" smtClean="0"/>
              <a:t>EGFR</a:t>
            </a:r>
            <a:r>
              <a:rPr lang="el-GR" sz="2400" b="1" dirty="0" smtClean="0"/>
              <a:t> εμφανίζουν ΟΑ </a:t>
            </a:r>
          </a:p>
          <a:p>
            <a:pPr algn="just">
              <a:buNone/>
            </a:pPr>
            <a:r>
              <a:rPr lang="el-GR" sz="2400" i="1" dirty="0" smtClean="0">
                <a:solidFill>
                  <a:schemeClr val="accent2">
                    <a:lumMod val="50000"/>
                  </a:schemeClr>
                </a:solidFill>
              </a:rPr>
              <a:t>                                                              </a:t>
            </a:r>
            <a:r>
              <a:rPr lang="en-US" sz="2400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i="1" dirty="0" smtClean="0">
                <a:solidFill>
                  <a:schemeClr val="accent2">
                    <a:lumMod val="50000"/>
                  </a:schemeClr>
                </a:solidFill>
              </a:rPr>
              <a:t>Zhang et al. Proc </a:t>
            </a:r>
            <a:r>
              <a:rPr lang="en-US" sz="2000" i="1" dirty="0" err="1" smtClean="0">
                <a:solidFill>
                  <a:schemeClr val="accent2">
                    <a:lumMod val="50000"/>
                  </a:schemeClr>
                </a:solidFill>
              </a:rPr>
              <a:t>Natl</a:t>
            </a:r>
            <a:r>
              <a:rPr lang="en-US" sz="2000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i="1" dirty="0" err="1" smtClean="0">
                <a:solidFill>
                  <a:schemeClr val="accent2">
                    <a:lumMod val="50000"/>
                  </a:schemeClr>
                </a:solidFill>
              </a:rPr>
              <a:t>Acad</a:t>
            </a:r>
            <a:r>
              <a:rPr lang="en-US" sz="2000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i="1" dirty="0" err="1" smtClean="0">
                <a:solidFill>
                  <a:schemeClr val="accent2">
                    <a:lumMod val="50000"/>
                  </a:schemeClr>
                </a:solidFill>
              </a:rPr>
              <a:t>Sci</a:t>
            </a:r>
            <a:r>
              <a:rPr lang="en-US" sz="2000" i="1" dirty="0" smtClean="0">
                <a:solidFill>
                  <a:schemeClr val="accent2">
                    <a:lumMod val="50000"/>
                  </a:schemeClr>
                </a:solidFill>
              </a:rPr>
              <a:t> U S A</a:t>
            </a:r>
            <a:r>
              <a:rPr lang="el-GR" sz="2000" i="1" dirty="0" smtClean="0">
                <a:solidFill>
                  <a:schemeClr val="accent2">
                    <a:lumMod val="50000"/>
                  </a:schemeClr>
                </a:solidFill>
              </a:rPr>
              <a:t>, 2006</a:t>
            </a:r>
            <a:endParaRPr lang="el-GR" sz="2400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">
              <a:buFont typeface="Courier New" pitchFamily="49" charset="0"/>
              <a:buChar char="o"/>
            </a:pPr>
            <a:r>
              <a:rPr lang="el-GR" sz="2400" b="1" dirty="0" smtClean="0"/>
              <a:t>Αυξημένη έκφραση του </a:t>
            </a:r>
            <a:r>
              <a:rPr lang="en-US" sz="2400" b="1" dirty="0" smtClean="0"/>
              <a:t>TGF</a:t>
            </a:r>
            <a:r>
              <a:rPr lang="el-GR" sz="2400" b="1" dirty="0" smtClean="0"/>
              <a:t>α στον εκφυλισμένο χόνδρο πειραματικών μοντέλων για την ΟΑ                         </a:t>
            </a:r>
          </a:p>
          <a:p>
            <a:pPr algn="just">
              <a:buNone/>
            </a:pPr>
            <a:r>
              <a:rPr lang="el-GR" sz="2400" i="1" dirty="0" smtClean="0">
                <a:solidFill>
                  <a:schemeClr val="accent2">
                    <a:lumMod val="50000"/>
                  </a:schemeClr>
                </a:solidFill>
              </a:rPr>
              <a:t>                                                   </a:t>
            </a:r>
            <a:r>
              <a:rPr lang="en-US" sz="2400" i="1" dirty="0" smtClean="0">
                <a:solidFill>
                  <a:schemeClr val="accent2">
                    <a:lumMod val="50000"/>
                  </a:schemeClr>
                </a:solidFill>
              </a:rPr>
              <a:t>            </a:t>
            </a:r>
            <a:r>
              <a:rPr lang="el-GR" sz="2400" i="1" dirty="0" smtClean="0">
                <a:solidFill>
                  <a:schemeClr val="accent2">
                    <a:lumMod val="50000"/>
                  </a:schemeClr>
                </a:solidFill>
              </a:rPr>
              <a:t>       </a:t>
            </a:r>
            <a:r>
              <a:rPr lang="en-US" sz="2000" i="1" dirty="0" smtClean="0">
                <a:solidFill>
                  <a:schemeClr val="accent2">
                    <a:lumMod val="50000"/>
                  </a:schemeClr>
                </a:solidFill>
              </a:rPr>
              <a:t>Appleton</a:t>
            </a:r>
            <a:r>
              <a:rPr lang="el-GR" sz="2000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i="1" dirty="0" smtClean="0">
                <a:solidFill>
                  <a:schemeClr val="accent2">
                    <a:lumMod val="50000"/>
                  </a:schemeClr>
                </a:solidFill>
              </a:rPr>
              <a:t>et al.  Arthritis Rheum. </a:t>
            </a:r>
            <a:r>
              <a:rPr lang="el-GR" sz="2000" i="1" dirty="0" smtClean="0">
                <a:solidFill>
                  <a:schemeClr val="accent2">
                    <a:lumMod val="50000"/>
                  </a:schemeClr>
                </a:solidFill>
              </a:rPr>
              <a:t>2007</a:t>
            </a:r>
            <a:endParaRPr lang="en-US" sz="2400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">
              <a:buFont typeface="Courier New" pitchFamily="49" charset="0"/>
              <a:buChar char="o"/>
            </a:pPr>
            <a:r>
              <a:rPr lang="el-GR" sz="2400" b="1" dirty="0" smtClean="0"/>
              <a:t>Αυξημένα επίπεδα του </a:t>
            </a:r>
            <a:r>
              <a:rPr lang="en-US" sz="2400" b="1" dirty="0" smtClean="0"/>
              <a:t>TGF</a:t>
            </a:r>
            <a:r>
              <a:rPr lang="el-GR" sz="2400" b="1" dirty="0" smtClean="0"/>
              <a:t>α στον αρθρικό υμένα ασθενών με ρευματοειδή αρθρίτιδα αλλά και σε ΟΑ ασθενείς </a:t>
            </a:r>
          </a:p>
          <a:p>
            <a:pPr algn="just">
              <a:buNone/>
            </a:pPr>
            <a:r>
              <a:rPr lang="el-GR" sz="2400" i="1" dirty="0" smtClean="0">
                <a:solidFill>
                  <a:schemeClr val="accent2">
                    <a:lumMod val="50000"/>
                  </a:schemeClr>
                </a:solidFill>
              </a:rPr>
              <a:t>                                          </a:t>
            </a:r>
            <a:r>
              <a:rPr lang="en-US" sz="2400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l-GR" sz="2400" i="1" dirty="0" smtClean="0">
                <a:solidFill>
                  <a:schemeClr val="accent2">
                    <a:lumMod val="50000"/>
                  </a:schemeClr>
                </a:solidFill>
              </a:rPr>
              <a:t>                        </a:t>
            </a:r>
            <a:r>
              <a:rPr lang="en-US" sz="2000" i="1" dirty="0" err="1" smtClean="0">
                <a:solidFill>
                  <a:schemeClr val="accent2">
                    <a:lumMod val="50000"/>
                  </a:schemeClr>
                </a:solidFill>
              </a:rPr>
              <a:t>Hallbeck</a:t>
            </a:r>
            <a:r>
              <a:rPr lang="en-US" sz="2000" i="1" dirty="0" smtClean="0">
                <a:solidFill>
                  <a:schemeClr val="accent2">
                    <a:lumMod val="50000"/>
                  </a:schemeClr>
                </a:solidFill>
              </a:rPr>
              <a:t> et al. Scand J </a:t>
            </a:r>
            <a:r>
              <a:rPr lang="en-US" sz="2000" i="1" dirty="0" err="1" smtClean="0">
                <a:solidFill>
                  <a:schemeClr val="accent2">
                    <a:lumMod val="50000"/>
                  </a:schemeClr>
                </a:solidFill>
              </a:rPr>
              <a:t>Rheumatol</a:t>
            </a:r>
            <a:r>
              <a:rPr lang="en-US" sz="2000" i="1" dirty="0" smtClean="0">
                <a:solidFill>
                  <a:schemeClr val="accent2">
                    <a:lumMod val="50000"/>
                  </a:schemeClr>
                </a:solidFill>
              </a:rPr>
              <a:t>. </a:t>
            </a:r>
            <a:r>
              <a:rPr lang="el-GR" sz="2000" i="1" dirty="0" smtClean="0">
                <a:solidFill>
                  <a:schemeClr val="accent2">
                    <a:lumMod val="50000"/>
                  </a:schemeClr>
                </a:solidFill>
              </a:rPr>
              <a:t>2005</a:t>
            </a:r>
            <a:endParaRPr lang="el-GR" sz="2400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">
              <a:buFont typeface="Courier New" pitchFamily="49" charset="0"/>
              <a:buChar char="o"/>
            </a:pPr>
            <a:endParaRPr lang="el-GR" sz="2400" b="1" dirty="0" smtClean="0"/>
          </a:p>
        </p:txBody>
      </p:sp>
      <p:sp>
        <p:nvSpPr>
          <p:cNvPr id="4" name="3 - Ορθογώνιο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6 - TextBox"/>
          <p:cNvSpPr txBox="1"/>
          <p:nvPr/>
        </p:nvSpPr>
        <p:spPr>
          <a:xfrm>
            <a:off x="214282" y="285728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b="1" dirty="0" smtClean="0">
                <a:solidFill>
                  <a:schemeClr val="bg1"/>
                </a:solidFill>
              </a:rPr>
              <a:t>Ρόλος  του </a:t>
            </a:r>
            <a:r>
              <a:rPr lang="en-US" sz="3600" b="1" dirty="0" smtClean="0">
                <a:solidFill>
                  <a:schemeClr val="bg1"/>
                </a:solidFill>
              </a:rPr>
              <a:t>TGF</a:t>
            </a:r>
            <a:r>
              <a:rPr lang="el-GR" sz="3600" b="1" dirty="0" smtClean="0">
                <a:solidFill>
                  <a:schemeClr val="bg1"/>
                </a:solidFill>
              </a:rPr>
              <a:t>α στην ΟΑ</a:t>
            </a:r>
            <a:endParaRPr lang="el-GR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Ορθογώνιο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6 - TextBox"/>
          <p:cNvSpPr txBox="1"/>
          <p:nvPr/>
        </p:nvSpPr>
        <p:spPr>
          <a:xfrm>
            <a:off x="214282" y="285728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b="1" dirty="0" smtClean="0">
                <a:solidFill>
                  <a:schemeClr val="bg1"/>
                </a:solidFill>
              </a:rPr>
              <a:t>Ρόλος  του </a:t>
            </a:r>
            <a:r>
              <a:rPr lang="en-US" sz="3600" b="1" dirty="0" smtClean="0">
                <a:solidFill>
                  <a:schemeClr val="bg1"/>
                </a:solidFill>
              </a:rPr>
              <a:t>TGF</a:t>
            </a:r>
            <a:r>
              <a:rPr lang="el-GR" sz="3600" b="1" dirty="0" smtClean="0">
                <a:solidFill>
                  <a:schemeClr val="bg1"/>
                </a:solidFill>
              </a:rPr>
              <a:t>α στην ΟΑ</a:t>
            </a:r>
            <a:endParaRPr lang="el-GR" sz="3600" b="1" dirty="0">
              <a:solidFill>
                <a:schemeClr val="bg1"/>
              </a:solidFill>
            </a:endParaRPr>
          </a:p>
        </p:txBody>
      </p:sp>
      <p:sp>
        <p:nvSpPr>
          <p:cNvPr id="5" name="4 - Ορθογώνιο"/>
          <p:cNvSpPr/>
          <p:nvPr/>
        </p:nvSpPr>
        <p:spPr>
          <a:xfrm>
            <a:off x="0" y="1720840"/>
            <a:ext cx="885828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Courier New" pitchFamily="49" charset="0"/>
              <a:buChar char="o"/>
            </a:pPr>
            <a:r>
              <a:rPr lang="el-GR" sz="2400" b="1" dirty="0" smtClean="0"/>
              <a:t> Αυξημένα επίπεδα </a:t>
            </a:r>
            <a:r>
              <a:rPr lang="en-US" sz="2400" b="1" dirty="0" smtClean="0"/>
              <a:t>RNA</a:t>
            </a:r>
            <a:r>
              <a:rPr lang="el-GR" sz="2400" b="1" dirty="0" smtClean="0"/>
              <a:t> του </a:t>
            </a:r>
            <a:r>
              <a:rPr lang="en-US" sz="2400" b="1" dirty="0" smtClean="0"/>
              <a:t>TGF</a:t>
            </a:r>
            <a:r>
              <a:rPr lang="el-GR" sz="2400" b="1" dirty="0" smtClean="0"/>
              <a:t>α στον χόνδρο ασθενών με ΟΑ</a:t>
            </a:r>
          </a:p>
          <a:p>
            <a:pPr algn="just"/>
            <a:endParaRPr lang="el-GR" sz="2400" b="1" dirty="0" smtClean="0"/>
          </a:p>
          <a:p>
            <a:pPr algn="just"/>
            <a:r>
              <a:rPr lang="el-GR" sz="2400" b="1" dirty="0" smtClean="0"/>
              <a:t> </a:t>
            </a:r>
          </a:p>
          <a:p>
            <a:pPr algn="just"/>
            <a:endParaRPr lang="el-GR" sz="2400" b="1" dirty="0" smtClean="0"/>
          </a:p>
          <a:p>
            <a:pPr algn="just">
              <a:buFont typeface="Courier New" pitchFamily="49" charset="0"/>
              <a:buChar char="o"/>
            </a:pPr>
            <a:r>
              <a:rPr lang="el-GR" sz="2400" b="1" dirty="0" smtClean="0"/>
              <a:t> Αλλαγή στην μορφολογία των </a:t>
            </a:r>
            <a:r>
              <a:rPr lang="el-GR" sz="2400" b="1" dirty="0" err="1" smtClean="0"/>
              <a:t>χονδροκυττάρων</a:t>
            </a:r>
            <a:r>
              <a:rPr lang="el-GR" sz="2400" b="1" dirty="0" smtClean="0"/>
              <a:t> και αναδιοργάνωση του </a:t>
            </a:r>
            <a:r>
              <a:rPr lang="el-GR" sz="2400" b="1" dirty="0" err="1" smtClean="0"/>
              <a:t>κυτταροσκελετού</a:t>
            </a:r>
            <a:r>
              <a:rPr lang="el-GR" sz="2400" b="1" dirty="0" smtClean="0"/>
              <a:t> τους</a:t>
            </a:r>
          </a:p>
          <a:p>
            <a:pPr algn="just"/>
            <a:endParaRPr lang="el-GR" sz="2400" b="1" dirty="0" smtClean="0"/>
          </a:p>
          <a:p>
            <a:pPr algn="just">
              <a:buFont typeface="Courier New" pitchFamily="49" charset="0"/>
              <a:buChar char="o"/>
            </a:pPr>
            <a:r>
              <a:rPr lang="el-GR" sz="2400" b="1" dirty="0" smtClean="0"/>
              <a:t> Αναστολή έκφρασης αναβολικών γονιδίων (</a:t>
            </a:r>
            <a:r>
              <a:rPr lang="en-US" sz="2400" b="1" dirty="0" smtClean="0"/>
              <a:t>AGC, COL2A</a:t>
            </a:r>
            <a:r>
              <a:rPr lang="el-GR" sz="2400" b="1" dirty="0" smtClean="0"/>
              <a:t>) </a:t>
            </a:r>
          </a:p>
          <a:p>
            <a:pPr algn="just"/>
            <a:r>
              <a:rPr lang="el-GR" sz="2400" b="1" dirty="0" smtClean="0"/>
              <a:t> </a:t>
            </a:r>
          </a:p>
          <a:p>
            <a:pPr algn="just">
              <a:buFont typeface="Courier New" pitchFamily="49" charset="0"/>
              <a:buChar char="o"/>
            </a:pPr>
            <a:r>
              <a:rPr lang="en-US" sz="2400" b="1" dirty="0" smtClean="0"/>
              <a:t> </a:t>
            </a:r>
            <a:r>
              <a:rPr lang="el-GR" sz="2400" b="1" dirty="0" smtClean="0"/>
              <a:t>Αυξημένη έκφραση της </a:t>
            </a:r>
            <a:r>
              <a:rPr lang="en-US" sz="2400" b="1" dirty="0" smtClean="0"/>
              <a:t>MMP</a:t>
            </a:r>
            <a:r>
              <a:rPr lang="el-GR" sz="2400" b="1" dirty="0" smtClean="0"/>
              <a:t>-13                           </a:t>
            </a:r>
          </a:p>
          <a:p>
            <a:pPr algn="just"/>
            <a:r>
              <a:rPr lang="el-GR" sz="2800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i="1" dirty="0" smtClean="0">
                <a:solidFill>
                  <a:schemeClr val="accent2">
                    <a:lumMod val="50000"/>
                  </a:schemeClr>
                </a:solidFill>
              </a:rPr>
              <a:t>                                                          </a:t>
            </a:r>
            <a:r>
              <a:rPr lang="en-US" sz="2000" i="1" dirty="0" smtClean="0">
                <a:solidFill>
                  <a:schemeClr val="accent2">
                    <a:lumMod val="50000"/>
                  </a:schemeClr>
                </a:solidFill>
              </a:rPr>
              <a:t>Appleton</a:t>
            </a:r>
            <a:r>
              <a:rPr lang="el-GR" sz="2000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i="1" dirty="0" smtClean="0">
                <a:solidFill>
                  <a:schemeClr val="accent2">
                    <a:lumMod val="50000"/>
                  </a:schemeClr>
                </a:solidFill>
              </a:rPr>
              <a:t>et al.  Arthritis Rheum. </a:t>
            </a:r>
            <a:r>
              <a:rPr lang="el-GR" sz="2000" i="1" dirty="0" smtClean="0">
                <a:solidFill>
                  <a:schemeClr val="accent2">
                    <a:lumMod val="50000"/>
                  </a:schemeClr>
                </a:solidFill>
              </a:rPr>
              <a:t>2007</a:t>
            </a:r>
            <a:endParaRPr lang="el-GR" sz="2800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5 - Ορθογώνιο"/>
          <p:cNvSpPr/>
          <p:nvPr/>
        </p:nvSpPr>
        <p:spPr>
          <a:xfrm>
            <a:off x="0" y="2500306"/>
            <a:ext cx="3286148" cy="64294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b="1" dirty="0" smtClean="0"/>
              <a:t>Επίδραση με </a:t>
            </a:r>
            <a:r>
              <a:rPr lang="en-US" sz="2800" b="1" dirty="0" smtClean="0"/>
              <a:t>TGF</a:t>
            </a:r>
            <a:r>
              <a:rPr lang="el-GR" sz="2800" b="1" dirty="0" smtClean="0"/>
              <a:t>α</a:t>
            </a:r>
            <a:r>
              <a:rPr lang="en-US" sz="2800" b="1" dirty="0" smtClean="0"/>
              <a:t>:</a:t>
            </a:r>
            <a:endParaRPr lang="el-GR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 - Εικόνα" descr="mapk pathway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1500166" y="1285860"/>
            <a:ext cx="6261127" cy="5572140"/>
          </a:xfrm>
          <a:prstGeom prst="rect">
            <a:avLst/>
          </a:prstGeom>
        </p:spPr>
      </p:pic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Ορθογώνιο"/>
          <p:cNvSpPr/>
          <p:nvPr/>
        </p:nvSpPr>
        <p:spPr>
          <a:xfrm>
            <a:off x="0" y="-24"/>
            <a:ext cx="9144000" cy="12144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6 - TextBox"/>
          <p:cNvSpPr txBox="1"/>
          <p:nvPr/>
        </p:nvSpPr>
        <p:spPr>
          <a:xfrm>
            <a:off x="214282" y="285728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b="1" dirty="0" smtClean="0">
                <a:solidFill>
                  <a:schemeClr val="bg1"/>
                </a:solidFill>
              </a:rPr>
              <a:t>Μονοπάτι ΜΑΡ </a:t>
            </a:r>
            <a:r>
              <a:rPr lang="el-GR" sz="3600" b="1" dirty="0" err="1" smtClean="0">
                <a:solidFill>
                  <a:schemeClr val="bg1"/>
                </a:solidFill>
              </a:rPr>
              <a:t>Κινασών</a:t>
            </a:r>
            <a:endParaRPr lang="el-GR" sz="3600" b="1" dirty="0">
              <a:solidFill>
                <a:schemeClr val="bg1"/>
              </a:solidFill>
            </a:endParaRPr>
          </a:p>
        </p:txBody>
      </p:sp>
      <p:sp>
        <p:nvSpPr>
          <p:cNvPr id="8" name="7 - Ορθογώνιο"/>
          <p:cNvSpPr/>
          <p:nvPr/>
        </p:nvSpPr>
        <p:spPr>
          <a:xfrm>
            <a:off x="571472" y="2428868"/>
            <a:ext cx="8215370" cy="100013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b="1" dirty="0" smtClean="0"/>
              <a:t>Ενεργοποίηση και των τριών ΜΑΡ </a:t>
            </a:r>
            <a:r>
              <a:rPr lang="el-GR" sz="2800" b="1" dirty="0" err="1" smtClean="0"/>
              <a:t>κινασών</a:t>
            </a:r>
            <a:r>
              <a:rPr lang="el-GR" sz="2800" b="1" dirty="0" smtClean="0"/>
              <a:t> στην ΟΑ</a:t>
            </a:r>
          </a:p>
        </p:txBody>
      </p:sp>
      <p:sp>
        <p:nvSpPr>
          <p:cNvPr id="9" name="8 - Ορθογώνιο"/>
          <p:cNvSpPr/>
          <p:nvPr/>
        </p:nvSpPr>
        <p:spPr>
          <a:xfrm>
            <a:off x="571472" y="4000504"/>
            <a:ext cx="8215370" cy="171451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b="1" dirty="0" smtClean="0"/>
              <a:t>Ενεργοποίηση των ΜΑΡΚ </a:t>
            </a:r>
            <a:endParaRPr lang="en-US" sz="2800" b="1" dirty="0" smtClean="0"/>
          </a:p>
          <a:p>
            <a:pPr algn="ctr"/>
            <a:endParaRPr lang="el-GR" sz="2800" b="1" dirty="0" smtClean="0"/>
          </a:p>
          <a:p>
            <a:pPr algn="ctr"/>
            <a:r>
              <a:rPr lang="el-GR" sz="2800" b="1" dirty="0" smtClean="0"/>
              <a:t>αυξημένη έκφραση των </a:t>
            </a:r>
            <a:r>
              <a:rPr lang="en-US" sz="2800" b="1" dirty="0" smtClean="0"/>
              <a:t>MMPs </a:t>
            </a:r>
            <a:r>
              <a:rPr lang="el-GR" sz="2800" b="1" dirty="0" smtClean="0"/>
              <a:t>και των </a:t>
            </a:r>
            <a:r>
              <a:rPr lang="en-US" sz="2800" b="1" dirty="0" smtClean="0"/>
              <a:t>ADAMTs</a:t>
            </a:r>
            <a:endParaRPr lang="el-GR" sz="2800" b="1" dirty="0"/>
          </a:p>
        </p:txBody>
      </p:sp>
      <p:sp>
        <p:nvSpPr>
          <p:cNvPr id="10" name="9 - Βέλος προς τα κάτω"/>
          <p:cNvSpPr/>
          <p:nvPr/>
        </p:nvSpPr>
        <p:spPr>
          <a:xfrm>
            <a:off x="4429124" y="4786322"/>
            <a:ext cx="571504" cy="285752"/>
          </a:xfrm>
          <a:prstGeom prst="downArrow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0" y="1428736"/>
            <a:ext cx="8858280" cy="4972072"/>
          </a:xfrm>
        </p:spPr>
        <p:txBody>
          <a:bodyPr>
            <a:noAutofit/>
          </a:bodyPr>
          <a:lstStyle/>
          <a:p>
            <a:pPr>
              <a:buFont typeface="Courier New" pitchFamily="49" charset="0"/>
              <a:buChar char="o"/>
            </a:pPr>
            <a:endParaRPr lang="el-GR" sz="2400" dirty="0" smtClean="0"/>
          </a:p>
          <a:p>
            <a:pPr>
              <a:buFont typeface="Courier New" pitchFamily="49" charset="0"/>
              <a:buChar char="o"/>
            </a:pPr>
            <a:r>
              <a:rPr lang="el-GR" sz="2400" dirty="0" smtClean="0"/>
              <a:t>Ενεργοποίηση των </a:t>
            </a:r>
            <a:r>
              <a:rPr lang="en-US" sz="2400" dirty="0" smtClean="0"/>
              <a:t>ERK1/2 </a:t>
            </a:r>
            <a:r>
              <a:rPr lang="el-GR" sz="2400" dirty="0" err="1" smtClean="0"/>
              <a:t>κινασών</a:t>
            </a:r>
            <a:r>
              <a:rPr lang="el-GR" sz="2400" dirty="0" smtClean="0"/>
              <a:t> επάγει τον υπερτροφικό φαινότυπο                                 </a:t>
            </a:r>
            <a:r>
              <a:rPr lang="en-US" sz="2000" i="1" dirty="0" err="1" smtClean="0">
                <a:solidFill>
                  <a:schemeClr val="accent2">
                    <a:lumMod val="75000"/>
                  </a:schemeClr>
                </a:solidFill>
              </a:rPr>
              <a:t>Prasadam</a:t>
            </a:r>
            <a:r>
              <a:rPr lang="en-US" sz="2000" i="1" dirty="0" smtClean="0">
                <a:solidFill>
                  <a:schemeClr val="accent2">
                    <a:lumMod val="75000"/>
                  </a:schemeClr>
                </a:solidFill>
              </a:rPr>
              <a:t> et al. Arthritis &amp; Rheumatism</a:t>
            </a:r>
            <a:r>
              <a:rPr lang="el-GR" sz="2000" i="1" dirty="0" smtClean="0">
                <a:solidFill>
                  <a:schemeClr val="accent2">
                    <a:lumMod val="75000"/>
                  </a:schemeClr>
                </a:solidFill>
              </a:rPr>
              <a:t> 2010</a:t>
            </a:r>
            <a:endParaRPr lang="el-GR" sz="2400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Font typeface="Courier New" pitchFamily="49" charset="0"/>
              <a:buChar char="o"/>
            </a:pPr>
            <a:r>
              <a:rPr lang="el-GR" sz="2400" dirty="0" smtClean="0"/>
              <a:t>Αναστολή των </a:t>
            </a:r>
            <a:r>
              <a:rPr lang="en-US" sz="2400" dirty="0" smtClean="0"/>
              <a:t>ERK</a:t>
            </a:r>
            <a:r>
              <a:rPr lang="el-GR" sz="2400" dirty="0" smtClean="0"/>
              <a:t>1/2 οδηγεί σε καθυστερημένη διαφοροποίηση προς τον υπερτροφικό φαινότυπο  </a:t>
            </a:r>
            <a:endParaRPr lang="en-US" sz="2400" dirty="0" smtClean="0"/>
          </a:p>
          <a:p>
            <a:pPr>
              <a:spcBef>
                <a:spcPts val="600"/>
              </a:spcBef>
              <a:buNone/>
            </a:pPr>
            <a:r>
              <a:rPr lang="en-US" sz="2400" dirty="0" smtClean="0"/>
              <a:t>                       </a:t>
            </a:r>
            <a:r>
              <a:rPr lang="el-GR" sz="2400" dirty="0" smtClean="0"/>
              <a:t>                                       </a:t>
            </a:r>
            <a:r>
              <a:rPr lang="en-US" sz="2000" i="1" dirty="0" err="1" smtClean="0">
                <a:solidFill>
                  <a:schemeClr val="accent2">
                    <a:lumMod val="75000"/>
                  </a:schemeClr>
                </a:solidFill>
              </a:rPr>
              <a:t>Bobick</a:t>
            </a:r>
            <a:r>
              <a:rPr lang="en-US" sz="2000" i="1" dirty="0" smtClean="0">
                <a:solidFill>
                  <a:schemeClr val="accent2">
                    <a:lumMod val="75000"/>
                  </a:schemeClr>
                </a:solidFill>
              </a:rPr>
              <a:t> &amp; </a:t>
            </a:r>
            <a:r>
              <a:rPr lang="en-US" sz="2000" i="1" dirty="0" err="1" smtClean="0">
                <a:solidFill>
                  <a:schemeClr val="accent2">
                    <a:lumMod val="75000"/>
                  </a:schemeClr>
                </a:solidFill>
              </a:rPr>
              <a:t>Kulyk</a:t>
            </a:r>
            <a:r>
              <a:rPr lang="en-US" sz="2000" i="1" dirty="0" smtClean="0">
                <a:solidFill>
                  <a:schemeClr val="accent2">
                    <a:lumMod val="75000"/>
                  </a:schemeClr>
                </a:solidFill>
              </a:rPr>
              <a:t>, Birth defects research </a:t>
            </a:r>
            <a:r>
              <a:rPr lang="el-GR" sz="2000" i="1" dirty="0" smtClean="0">
                <a:solidFill>
                  <a:schemeClr val="accent2">
                    <a:lumMod val="75000"/>
                  </a:schemeClr>
                </a:solidFill>
              </a:rPr>
              <a:t>2008 </a:t>
            </a:r>
            <a:endParaRPr lang="el-GR" sz="2400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urier New" pitchFamily="49" charset="0"/>
              <a:buChar char="o"/>
            </a:pPr>
            <a:endParaRPr lang="el-GR" sz="2400" dirty="0" smtClean="0"/>
          </a:p>
          <a:p>
            <a:pPr>
              <a:buFont typeface="Courier New" pitchFamily="49" charset="0"/>
              <a:buChar char="o"/>
            </a:pPr>
            <a:endParaRPr lang="en-US" sz="2400" dirty="0" smtClean="0"/>
          </a:p>
          <a:p>
            <a:pPr>
              <a:buFont typeface="Courier New" pitchFamily="49" charset="0"/>
              <a:buChar char="o"/>
            </a:pPr>
            <a:r>
              <a:rPr lang="el-GR" sz="2400" dirty="0" smtClean="0"/>
              <a:t>Ταυτόχρονη αναστολή των ΜΜΡ-1, ΜΜΡ-13 με την αναστολή της ενεργοποίησης των </a:t>
            </a:r>
            <a:r>
              <a:rPr lang="en-US" sz="2400" dirty="0" smtClean="0"/>
              <a:t>p</a:t>
            </a:r>
            <a:r>
              <a:rPr lang="el-GR" sz="2400" dirty="0" smtClean="0"/>
              <a:t>38 και </a:t>
            </a:r>
            <a:r>
              <a:rPr lang="en-US" sz="2400" dirty="0" smtClean="0"/>
              <a:t>ERK</a:t>
            </a:r>
            <a:r>
              <a:rPr lang="el-GR" sz="2400" dirty="0" smtClean="0"/>
              <a:t>1/2</a:t>
            </a:r>
            <a:r>
              <a:rPr lang="en-US" sz="2400" dirty="0" smtClean="0"/>
              <a:t> </a:t>
            </a:r>
          </a:p>
          <a:p>
            <a:pPr>
              <a:buNone/>
            </a:pPr>
            <a:r>
              <a:rPr lang="en-US" sz="2400" i="1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                          </a:t>
            </a:r>
            <a:r>
              <a:rPr lang="en-US" sz="2000" i="1" dirty="0" err="1" smtClean="0">
                <a:solidFill>
                  <a:schemeClr val="accent2">
                    <a:lumMod val="75000"/>
                  </a:schemeClr>
                </a:solidFill>
              </a:rPr>
              <a:t>Zhong</a:t>
            </a:r>
            <a:r>
              <a:rPr lang="en-US" sz="2000" i="1" dirty="0" smtClean="0">
                <a:solidFill>
                  <a:schemeClr val="accent2">
                    <a:lumMod val="75000"/>
                  </a:schemeClr>
                </a:solidFill>
              </a:rPr>
              <a:t> et al. Int. </a:t>
            </a:r>
            <a:r>
              <a:rPr lang="en-US" sz="2000" i="1" dirty="0" err="1" smtClean="0">
                <a:solidFill>
                  <a:schemeClr val="accent2">
                    <a:lumMod val="75000"/>
                  </a:schemeClr>
                </a:solidFill>
              </a:rPr>
              <a:t>Immunopharmacology</a:t>
            </a:r>
            <a:r>
              <a:rPr lang="el-GR" sz="2000" i="1" dirty="0" smtClean="0">
                <a:solidFill>
                  <a:schemeClr val="accent2">
                    <a:lumMod val="75000"/>
                  </a:schemeClr>
                </a:solidFill>
              </a:rPr>
              <a:t> 2013</a:t>
            </a:r>
            <a:endParaRPr lang="el-GR" sz="2400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urier New" pitchFamily="49" charset="0"/>
              <a:buChar char="o"/>
            </a:pPr>
            <a:r>
              <a:rPr lang="el-GR" sz="2400" dirty="0" smtClean="0"/>
              <a:t>Αναστολή των </a:t>
            </a:r>
            <a:r>
              <a:rPr lang="en-US" sz="2400" dirty="0" smtClean="0"/>
              <a:t>ERK</a:t>
            </a:r>
            <a:r>
              <a:rPr lang="el-GR" sz="2400" dirty="0" smtClean="0"/>
              <a:t>1/2 </a:t>
            </a:r>
            <a:r>
              <a:rPr lang="el-GR" sz="2400" dirty="0" err="1" smtClean="0"/>
              <a:t>αναστέλει</a:t>
            </a:r>
            <a:r>
              <a:rPr lang="el-GR" sz="2400" dirty="0" smtClean="0"/>
              <a:t> την έκφραση ΜΜΡ-3 και ΜΜΡ-13                                                                                                   </a:t>
            </a:r>
          </a:p>
          <a:p>
            <a:pPr>
              <a:buNone/>
            </a:pPr>
            <a:r>
              <a:rPr lang="el-GR" sz="2000" i="1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                                           </a:t>
            </a:r>
            <a:r>
              <a:rPr lang="en-US" sz="20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l-GR" sz="2000" i="1" dirty="0" smtClean="0">
                <a:solidFill>
                  <a:schemeClr val="accent2">
                    <a:lumMod val="75000"/>
                  </a:schemeClr>
                </a:solidFill>
              </a:rPr>
              <a:t>                </a:t>
            </a:r>
            <a:r>
              <a:rPr lang="en-US" sz="2000" i="1" dirty="0" smtClean="0">
                <a:solidFill>
                  <a:schemeClr val="accent2">
                    <a:lumMod val="75000"/>
                  </a:schemeClr>
                </a:solidFill>
              </a:rPr>
              <a:t>Wang</a:t>
            </a:r>
            <a:r>
              <a:rPr lang="el-GR" sz="20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000" i="1" dirty="0" smtClean="0">
                <a:solidFill>
                  <a:schemeClr val="accent2">
                    <a:lumMod val="75000"/>
                  </a:schemeClr>
                </a:solidFill>
              </a:rPr>
              <a:t>et al. </a:t>
            </a:r>
            <a:r>
              <a:rPr lang="en-US" sz="2000" i="1" dirty="0" err="1" smtClean="0">
                <a:solidFill>
                  <a:schemeClr val="accent2">
                    <a:lumMod val="75000"/>
                  </a:schemeClr>
                </a:solidFill>
              </a:rPr>
              <a:t>Int</a:t>
            </a:r>
            <a:r>
              <a:rPr lang="en-US" sz="2000" i="1" dirty="0" smtClean="0">
                <a:solidFill>
                  <a:schemeClr val="accent2">
                    <a:lumMod val="75000"/>
                  </a:schemeClr>
                </a:solidFill>
              </a:rPr>
              <a:t> J Mol Med. </a:t>
            </a:r>
            <a:r>
              <a:rPr lang="el-GR" sz="2000" i="1" dirty="0" smtClean="0">
                <a:solidFill>
                  <a:schemeClr val="accent2">
                    <a:lumMod val="75000"/>
                  </a:schemeClr>
                </a:solidFill>
              </a:rPr>
              <a:t>2011</a:t>
            </a:r>
          </a:p>
          <a:p>
            <a:pPr>
              <a:buFont typeface="Courier New" pitchFamily="49" charset="0"/>
              <a:buChar char="o"/>
            </a:pPr>
            <a:endParaRPr lang="el-GR" sz="2400" dirty="0"/>
          </a:p>
        </p:txBody>
      </p:sp>
      <p:sp>
        <p:nvSpPr>
          <p:cNvPr id="4" name="3 - Ορθογώνιο"/>
          <p:cNvSpPr/>
          <p:nvPr/>
        </p:nvSpPr>
        <p:spPr>
          <a:xfrm>
            <a:off x="0" y="0"/>
            <a:ext cx="9144000" cy="12144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6 - TextBox"/>
          <p:cNvSpPr txBox="1"/>
          <p:nvPr/>
        </p:nvSpPr>
        <p:spPr>
          <a:xfrm>
            <a:off x="214282" y="285728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b="1" dirty="0" smtClean="0">
                <a:solidFill>
                  <a:schemeClr val="bg1"/>
                </a:solidFill>
              </a:rPr>
              <a:t>Μονοπάτι ΜΑΡ </a:t>
            </a:r>
            <a:r>
              <a:rPr lang="el-GR" sz="3600" b="1" dirty="0" err="1" smtClean="0">
                <a:solidFill>
                  <a:schemeClr val="bg1"/>
                </a:solidFill>
              </a:rPr>
              <a:t>Κινασών</a:t>
            </a:r>
            <a:endParaRPr lang="el-GR" sz="3600" b="1" dirty="0">
              <a:solidFill>
                <a:schemeClr val="bg1"/>
              </a:solidFill>
            </a:endParaRPr>
          </a:p>
        </p:txBody>
      </p:sp>
      <p:sp>
        <p:nvSpPr>
          <p:cNvPr id="8" name="7 - Ορθογώνιο"/>
          <p:cNvSpPr/>
          <p:nvPr/>
        </p:nvSpPr>
        <p:spPr>
          <a:xfrm>
            <a:off x="214282" y="1357298"/>
            <a:ext cx="3500462" cy="57150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9" name="8 - TextBox"/>
          <p:cNvSpPr txBox="1"/>
          <p:nvPr/>
        </p:nvSpPr>
        <p:spPr>
          <a:xfrm>
            <a:off x="214282" y="1428736"/>
            <a:ext cx="4786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MEK/ERK </a:t>
            </a:r>
            <a:r>
              <a:rPr lang="el-GR" sz="2400" b="1" dirty="0" smtClean="0">
                <a:solidFill>
                  <a:schemeClr val="bg1"/>
                </a:solidFill>
              </a:rPr>
              <a:t>και Υπερτροφία</a:t>
            </a:r>
            <a:endParaRPr lang="el-GR" sz="2400" b="1" dirty="0">
              <a:solidFill>
                <a:schemeClr val="bg1"/>
              </a:solidFill>
            </a:endParaRPr>
          </a:p>
        </p:txBody>
      </p:sp>
      <p:sp>
        <p:nvSpPr>
          <p:cNvPr id="10" name="9 - Ορθογώνιο"/>
          <p:cNvSpPr/>
          <p:nvPr/>
        </p:nvSpPr>
        <p:spPr>
          <a:xfrm>
            <a:off x="285720" y="4214818"/>
            <a:ext cx="4929222" cy="57150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11" name="10 - TextBox"/>
          <p:cNvSpPr txBox="1"/>
          <p:nvPr/>
        </p:nvSpPr>
        <p:spPr>
          <a:xfrm>
            <a:off x="357158" y="4286256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MEK/ERK </a:t>
            </a:r>
            <a:r>
              <a:rPr lang="el-GR" sz="2400" b="1" dirty="0" smtClean="0">
                <a:solidFill>
                  <a:schemeClr val="bg1"/>
                </a:solidFill>
              </a:rPr>
              <a:t>και Καταβολισμός χόνδρου</a:t>
            </a:r>
            <a:endParaRPr lang="el-GR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l-GR" sz="2400" b="1" dirty="0" smtClean="0">
                <a:solidFill>
                  <a:srgbClr val="800000"/>
                </a:solidFill>
              </a:rPr>
              <a:t>ΔΙΕΡΕΥΝΗΣΗ ΡΟΛΟΥ ΤΟΥ </a:t>
            </a:r>
            <a:r>
              <a:rPr lang="en-US" sz="2400" b="1" dirty="0" smtClean="0">
                <a:solidFill>
                  <a:srgbClr val="800000"/>
                </a:solidFill>
              </a:rPr>
              <a:t>TGF</a:t>
            </a:r>
            <a:r>
              <a:rPr lang="el-GR" sz="2400" b="1" dirty="0" smtClean="0">
                <a:solidFill>
                  <a:srgbClr val="800000"/>
                </a:solidFill>
              </a:rPr>
              <a:t>-α ΣΤΗΝ ΟΑ</a:t>
            </a:r>
          </a:p>
          <a:p>
            <a:pPr algn="just">
              <a:buNone/>
            </a:pPr>
            <a:r>
              <a:rPr lang="el-GR" sz="2400" dirty="0" smtClean="0"/>
              <a:t> </a:t>
            </a:r>
            <a:endParaRPr lang="en-US" sz="2400" dirty="0" smtClean="0"/>
          </a:p>
          <a:p>
            <a:pPr algn="just">
              <a:buFont typeface="Wingdings" pitchFamily="2" charset="2"/>
              <a:buChar char="q"/>
            </a:pPr>
            <a:r>
              <a:rPr lang="el-GR" sz="2400" dirty="0" smtClean="0"/>
              <a:t>Αυξημένα επίπεδα </a:t>
            </a:r>
            <a:r>
              <a:rPr lang="en-US" sz="2400" dirty="0" smtClean="0"/>
              <a:t>TGF</a:t>
            </a:r>
            <a:r>
              <a:rPr lang="el-GR" sz="2400" dirty="0" smtClean="0"/>
              <a:t>α στον χόνδρο ασθενών με ΟΑ</a:t>
            </a:r>
            <a:r>
              <a:rPr lang="en-US" sz="2400" dirty="0" smtClean="0"/>
              <a:t>?</a:t>
            </a:r>
          </a:p>
          <a:p>
            <a:pPr algn="just">
              <a:buFont typeface="Wingdings" pitchFamily="2" charset="2"/>
              <a:buChar char="q"/>
            </a:pPr>
            <a:endParaRPr lang="en-US" sz="2400" dirty="0" smtClean="0"/>
          </a:p>
          <a:p>
            <a:pPr algn="just">
              <a:buFont typeface="Wingdings" pitchFamily="2" charset="2"/>
              <a:buChar char="q"/>
            </a:pPr>
            <a:r>
              <a:rPr lang="el-GR" sz="2400" dirty="0" smtClean="0"/>
              <a:t> Η αυξημένη έκφραση του </a:t>
            </a:r>
            <a:r>
              <a:rPr lang="en-US" sz="2400" dirty="0" smtClean="0"/>
              <a:t>TGF</a:t>
            </a:r>
            <a:r>
              <a:rPr lang="el-GR" sz="2400" dirty="0" smtClean="0"/>
              <a:t>α σχετίζεται με την αύξηση των επιπέδων της </a:t>
            </a:r>
            <a:r>
              <a:rPr lang="en-US" sz="2400" dirty="0" smtClean="0"/>
              <a:t>MMP-13?</a:t>
            </a:r>
          </a:p>
          <a:p>
            <a:pPr algn="just">
              <a:buFont typeface="Wingdings" pitchFamily="2" charset="2"/>
              <a:buChar char="q"/>
            </a:pPr>
            <a:endParaRPr lang="en-US" sz="2400" dirty="0" smtClean="0"/>
          </a:p>
          <a:p>
            <a:pPr algn="just">
              <a:buFont typeface="Wingdings" pitchFamily="2" charset="2"/>
              <a:buChar char="q"/>
            </a:pPr>
            <a:r>
              <a:rPr lang="el-GR" sz="2400" dirty="0" smtClean="0"/>
              <a:t>Η αυξημένη έκφραση του </a:t>
            </a:r>
            <a:r>
              <a:rPr lang="en-US" sz="2400" dirty="0" smtClean="0"/>
              <a:t>TGF</a:t>
            </a:r>
            <a:r>
              <a:rPr lang="el-GR" sz="2400" dirty="0" smtClean="0"/>
              <a:t>α σχετίζεται με την μείωση των επιπέδων της </a:t>
            </a:r>
            <a:r>
              <a:rPr lang="el-GR" sz="2400" dirty="0" err="1" smtClean="0"/>
              <a:t>αγγρεκάνης</a:t>
            </a:r>
            <a:r>
              <a:rPr lang="en-US" sz="2400" dirty="0" smtClean="0"/>
              <a:t>?</a:t>
            </a:r>
            <a:endParaRPr lang="el-GR" sz="2400" dirty="0" smtClean="0"/>
          </a:p>
          <a:p>
            <a:pPr algn="just">
              <a:buFont typeface="Wingdings" pitchFamily="2" charset="2"/>
              <a:buChar char="q"/>
            </a:pPr>
            <a:endParaRPr lang="el-GR" sz="2400" dirty="0" smtClean="0"/>
          </a:p>
          <a:p>
            <a:pPr algn="just">
              <a:buFont typeface="Wingdings" pitchFamily="2" charset="2"/>
              <a:buChar char="q"/>
            </a:pPr>
            <a:r>
              <a:rPr lang="el-GR" sz="2400" dirty="0" smtClean="0"/>
              <a:t> Ποιό είναι το ενδιάμεσο μονοπάτι που ενεργοποιείται μεταξύ του </a:t>
            </a:r>
            <a:r>
              <a:rPr lang="en-US" sz="2400" dirty="0" smtClean="0"/>
              <a:t>TGF</a:t>
            </a:r>
            <a:r>
              <a:rPr lang="el-GR" sz="2400" dirty="0" smtClean="0"/>
              <a:t>α και τον γονιδίων στόχων</a:t>
            </a:r>
            <a:r>
              <a:rPr lang="en-US" sz="2400" dirty="0" smtClean="0"/>
              <a:t>?</a:t>
            </a:r>
          </a:p>
          <a:p>
            <a:pPr algn="just">
              <a:buFont typeface="Wingdings" pitchFamily="2" charset="2"/>
              <a:buChar char="q"/>
            </a:pPr>
            <a:endParaRPr lang="el-GR" sz="2400" dirty="0"/>
          </a:p>
        </p:txBody>
      </p:sp>
      <p:sp>
        <p:nvSpPr>
          <p:cNvPr id="4" name="3 - Ορθογώνιο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6 - TextBox"/>
          <p:cNvSpPr txBox="1"/>
          <p:nvPr/>
        </p:nvSpPr>
        <p:spPr>
          <a:xfrm>
            <a:off x="214282" y="285728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b="1" dirty="0" smtClean="0">
                <a:solidFill>
                  <a:schemeClr val="bg1"/>
                </a:solidFill>
              </a:rPr>
              <a:t>Σκοπός – Ερευνητική Υπόθεση</a:t>
            </a:r>
            <a:endParaRPr lang="el-GR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4|2.7"/>
</p:tagLst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</TotalTime>
  <Words>1292</Words>
  <Application>Microsoft Office PowerPoint</Application>
  <PresentationFormat>Προβολή στην οθόνη (4:3)</PresentationFormat>
  <Paragraphs>170</Paragraphs>
  <Slides>19</Slides>
  <Notes>14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19</vt:i4>
      </vt:variant>
    </vt:vector>
  </HeadingPairs>
  <TitlesOfParts>
    <vt:vector size="20" baseType="lpstr">
      <vt:lpstr>Θέμα του Office</vt:lpstr>
      <vt:lpstr>Ο Ρόλος του TGFα στην Εκφυλιστική Αρθρίτιδα</vt:lpstr>
      <vt:lpstr>Διαφάνεια 2</vt:lpstr>
      <vt:lpstr>Διαφάνεια 3</vt:lpstr>
      <vt:lpstr>Διαφάνεια 4</vt:lpstr>
      <vt:lpstr>Διαφάνεια 5</vt:lpstr>
      <vt:lpstr>Διαφάνεια 6</vt:lpstr>
      <vt:lpstr>Διαφάνεια 7</vt:lpstr>
      <vt:lpstr>Διαφάνεια 8</vt:lpstr>
      <vt:lpstr>Διαφάνεια 9</vt:lpstr>
      <vt:lpstr>Διαφάνεια 10</vt:lpstr>
      <vt:lpstr>Διαφάνεια 11</vt:lpstr>
      <vt:lpstr>Διαφάνεια 12</vt:lpstr>
      <vt:lpstr>Διαφάνεια 13</vt:lpstr>
      <vt:lpstr>Διαφάνεια 14</vt:lpstr>
      <vt:lpstr>Διαφάνεια 15</vt:lpstr>
      <vt:lpstr>Διαφάνεια 16</vt:lpstr>
      <vt:lpstr>Διαφάνεια 17</vt:lpstr>
      <vt:lpstr>Διαφάνεια 18</vt:lpstr>
      <vt:lpstr>Διαφάνεια 19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Ο Ρόλος του TGFα στην Εκφυλιστική Αρθρίτιδα</dc:title>
  <dc:creator>user</dc:creator>
  <cp:lastModifiedBy>user</cp:lastModifiedBy>
  <cp:revision>76</cp:revision>
  <dcterms:created xsi:type="dcterms:W3CDTF">2014-02-28T11:52:39Z</dcterms:created>
  <dcterms:modified xsi:type="dcterms:W3CDTF">2014-03-05T14:16:58Z</dcterms:modified>
</cp:coreProperties>
</file>